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05" r:id="rId2"/>
    <p:sldId id="292" r:id="rId3"/>
    <p:sldId id="324" r:id="rId4"/>
    <p:sldId id="325" r:id="rId5"/>
    <p:sldId id="270" r:id="rId6"/>
    <p:sldId id="311" r:id="rId7"/>
    <p:sldId id="312" r:id="rId8"/>
    <p:sldId id="313" r:id="rId9"/>
    <p:sldId id="314" r:id="rId10"/>
    <p:sldId id="315" r:id="rId11"/>
    <p:sldId id="316" r:id="rId12"/>
    <p:sldId id="317" r:id="rId13"/>
    <p:sldId id="318" r:id="rId14"/>
    <p:sldId id="328" r:id="rId15"/>
    <p:sldId id="319" r:id="rId16"/>
    <p:sldId id="326" r:id="rId17"/>
    <p:sldId id="296" r:id="rId18"/>
    <p:sldId id="320" r:id="rId19"/>
    <p:sldId id="321" r:id="rId20"/>
    <p:sldId id="306" r:id="rId21"/>
    <p:sldId id="327" r:id="rId22"/>
    <p:sldId id="307" r:id="rId23"/>
    <p:sldId id="323" r:id="rId24"/>
    <p:sldId id="291" r:id="rId25"/>
    <p:sldId id="308" r:id="rId26"/>
  </p:sldIdLst>
  <p:sldSz cx="9144000" cy="6858000" type="screen4x3"/>
  <p:notesSz cx="6797675" cy="9928225"/>
  <p:defaultTextStyle>
    <a:defPPr>
      <a:defRPr lang="en-GB"/>
    </a:defPPr>
    <a:lvl1pPr algn="l" rtl="0" fontAlgn="base">
      <a:spcBef>
        <a:spcPct val="0"/>
      </a:spcBef>
      <a:spcAft>
        <a:spcPct val="0"/>
      </a:spcAft>
      <a:defRPr sz="4400" kern="1200">
        <a:solidFill>
          <a:schemeClr val="accent2"/>
        </a:solidFill>
        <a:latin typeface="Arial" charset="0"/>
        <a:ea typeface="+mn-ea"/>
        <a:cs typeface="Arial" charset="0"/>
      </a:defRPr>
    </a:lvl1pPr>
    <a:lvl2pPr marL="457200" algn="l" rtl="0" fontAlgn="base">
      <a:spcBef>
        <a:spcPct val="0"/>
      </a:spcBef>
      <a:spcAft>
        <a:spcPct val="0"/>
      </a:spcAft>
      <a:defRPr sz="4400" kern="1200">
        <a:solidFill>
          <a:schemeClr val="accent2"/>
        </a:solidFill>
        <a:latin typeface="Arial" charset="0"/>
        <a:ea typeface="+mn-ea"/>
        <a:cs typeface="Arial" charset="0"/>
      </a:defRPr>
    </a:lvl2pPr>
    <a:lvl3pPr marL="914400" algn="l" rtl="0" fontAlgn="base">
      <a:spcBef>
        <a:spcPct val="0"/>
      </a:spcBef>
      <a:spcAft>
        <a:spcPct val="0"/>
      </a:spcAft>
      <a:defRPr sz="4400" kern="1200">
        <a:solidFill>
          <a:schemeClr val="accent2"/>
        </a:solidFill>
        <a:latin typeface="Arial" charset="0"/>
        <a:ea typeface="+mn-ea"/>
        <a:cs typeface="Arial" charset="0"/>
      </a:defRPr>
    </a:lvl3pPr>
    <a:lvl4pPr marL="1371600" algn="l" rtl="0" fontAlgn="base">
      <a:spcBef>
        <a:spcPct val="0"/>
      </a:spcBef>
      <a:spcAft>
        <a:spcPct val="0"/>
      </a:spcAft>
      <a:defRPr sz="4400" kern="1200">
        <a:solidFill>
          <a:schemeClr val="accent2"/>
        </a:solidFill>
        <a:latin typeface="Arial" charset="0"/>
        <a:ea typeface="+mn-ea"/>
        <a:cs typeface="Arial" charset="0"/>
      </a:defRPr>
    </a:lvl4pPr>
    <a:lvl5pPr marL="1828800" algn="l" rtl="0" fontAlgn="base">
      <a:spcBef>
        <a:spcPct val="0"/>
      </a:spcBef>
      <a:spcAft>
        <a:spcPct val="0"/>
      </a:spcAft>
      <a:defRPr sz="4400" kern="1200">
        <a:solidFill>
          <a:schemeClr val="accent2"/>
        </a:solidFill>
        <a:latin typeface="Arial" charset="0"/>
        <a:ea typeface="+mn-ea"/>
        <a:cs typeface="Arial" charset="0"/>
      </a:defRPr>
    </a:lvl5pPr>
    <a:lvl6pPr marL="2286000" algn="l" defTabSz="914400" rtl="0" eaLnBrk="1" latinLnBrk="0" hangingPunct="1">
      <a:defRPr sz="4400" kern="1200">
        <a:solidFill>
          <a:schemeClr val="accent2"/>
        </a:solidFill>
        <a:latin typeface="Arial" charset="0"/>
        <a:ea typeface="+mn-ea"/>
        <a:cs typeface="Arial" charset="0"/>
      </a:defRPr>
    </a:lvl6pPr>
    <a:lvl7pPr marL="2743200" algn="l" defTabSz="914400" rtl="0" eaLnBrk="1" latinLnBrk="0" hangingPunct="1">
      <a:defRPr sz="4400" kern="1200">
        <a:solidFill>
          <a:schemeClr val="accent2"/>
        </a:solidFill>
        <a:latin typeface="Arial" charset="0"/>
        <a:ea typeface="+mn-ea"/>
        <a:cs typeface="Arial" charset="0"/>
      </a:defRPr>
    </a:lvl7pPr>
    <a:lvl8pPr marL="3200400" algn="l" defTabSz="914400" rtl="0" eaLnBrk="1" latinLnBrk="0" hangingPunct="1">
      <a:defRPr sz="4400" kern="1200">
        <a:solidFill>
          <a:schemeClr val="accent2"/>
        </a:solidFill>
        <a:latin typeface="Arial" charset="0"/>
        <a:ea typeface="+mn-ea"/>
        <a:cs typeface="Arial" charset="0"/>
      </a:defRPr>
    </a:lvl8pPr>
    <a:lvl9pPr marL="3657600" algn="l" defTabSz="914400" rtl="0" eaLnBrk="1" latinLnBrk="0" hangingPunct="1">
      <a:defRPr sz="4400" kern="1200">
        <a:solidFill>
          <a:schemeClr val="accent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5284"/>
    <a:srgbClr val="D60134"/>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1636" autoAdjust="0"/>
  </p:normalViewPr>
  <p:slideViewPr>
    <p:cSldViewPr>
      <p:cViewPr>
        <p:scale>
          <a:sx n="70" d="100"/>
          <a:sy n="70" d="100"/>
        </p:scale>
        <p:origin x="-2730" y="-11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6722D292-BFD7-4747-AF69-A3C5B6048904}" type="datetimeFigureOut">
              <a:rPr lang="en-US"/>
              <a:pPr>
                <a:defRPr/>
              </a:pPr>
              <a:t>8/7/2015</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cs typeface="+mn-cs"/>
              </a:defRPr>
            </a:lvl1pPr>
          </a:lstStyle>
          <a:p>
            <a:pPr>
              <a:defRPr/>
            </a:pPr>
            <a:fld id="{D6C329DD-B3F1-4B0D-AD0C-2661F8B15F8C}" type="slidenum">
              <a:rPr lang="en-US"/>
              <a:pPr>
                <a:defRPr/>
              </a:pPr>
              <a:t>‹#›</a:t>
            </a:fld>
            <a:endParaRPr lang="en-US"/>
          </a:p>
        </p:txBody>
      </p:sp>
    </p:spTree>
    <p:extLst>
      <p:ext uri="{BB962C8B-B14F-4D97-AF65-F5344CB8AC3E}">
        <p14:creationId xmlns:p14="http://schemas.microsoft.com/office/powerpoint/2010/main" val="19363816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760F54A7-B640-4750-8534-1D891990C32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EA81AB77-CB9B-46CF-A1C7-90322B432133}"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291739B8-E283-4DE3-9E42-D52EDD1B9F22}"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82468D83-EFCC-4A53-A224-715DA20ABFFC}"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3489F6DF-C6CB-4314-AAE5-27523EAD53D0}"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71E9E3F3-B563-4826-9127-B27CA0134D79}"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C3487FEC-B164-4E9C-8E9F-394BBD0105D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18594232-F2C3-4C06-80C5-C23B89DC2489}"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8C6CD53C-B3C5-498C-89B8-1391DC031220}"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986FF6AE-0A7C-4C87-8DDD-42CCEAA6D71F}"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734568D7-68FA-4DA9-BAF4-C96F39493E70}"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D7D788A9-8F2A-4206-996F-27C78C3E06AA}"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987B9F1A-C7C3-404D-AA23-7099FBD8EA52}"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71BC370-D8FD-4284-8B5B-B36B6862B033}"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5807F3CE-6762-4F5F-8550-8E1691CCC9B4}"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81A39952-FB43-4755-9FFC-114D3687B6BE}"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C9FE1FA7-E6E7-40AF-8344-69F9671798E6}"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E6E1F149-55CB-47DA-AD45-A8EEE9CFC75D}" type="slidenum">
              <a:rPr lang="en-US" smtClean="0"/>
              <a:pPr>
                <a:defRPr/>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B4C8F3C5-FF68-4953-B42B-2D70A6A0BFE3}"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EB303573-4049-43F2-8B0C-EC318F38CE27}"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CFB64C65-D4D3-4F24-9F9F-4F8A80235887}"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A9FD9BCE-7EA5-4EF6-A3A8-A2604EE07CCC}"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87090968-A5F9-438E-BC15-232385F31FAF}"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0590B7C0-AFF2-40F7-B737-FD57A3A99DF7}"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y-GB" smtClean="0"/>
          </a:p>
        </p:txBody>
      </p:sp>
      <p:sp>
        <p:nvSpPr>
          <p:cNvPr id="4" name="Slide Number Placeholder 3"/>
          <p:cNvSpPr>
            <a:spLocks noGrp="1"/>
          </p:cNvSpPr>
          <p:nvPr>
            <p:ph type="sldNum" sz="quarter" idx="5"/>
          </p:nvPr>
        </p:nvSpPr>
        <p:spPr/>
        <p:txBody>
          <a:bodyPr/>
          <a:lstStyle/>
          <a:p>
            <a:pPr>
              <a:defRPr/>
            </a:pPr>
            <a:fld id="{08C1FC22-6DC7-4E79-848A-32AE493D0ABF}"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pic>
        <p:nvPicPr>
          <p:cNvPr id="1026" name="Picture 20" descr="estyn_powerpoint_01"/>
          <p:cNvPicPr>
            <a:picLocks noChangeAspect="1" noChangeArrowheads="1"/>
          </p:cNvPicPr>
          <p:nvPr userDrawn="1"/>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4213" y="14843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fontAlgn="base">
        <a:spcBef>
          <a:spcPct val="20000"/>
        </a:spcBef>
        <a:spcAft>
          <a:spcPct val="0"/>
        </a:spcAft>
        <a:buChar char="»"/>
        <a:defRPr sz="2000">
          <a:solidFill>
            <a:srgbClr val="015284"/>
          </a:solidFill>
          <a:latin typeface="+mn-lt"/>
        </a:defRPr>
      </a:lvl6pPr>
      <a:lvl7pPr marL="2971800" indent="-228600" algn="l" rtl="0" fontAlgn="base">
        <a:spcBef>
          <a:spcPct val="20000"/>
        </a:spcBef>
        <a:spcAft>
          <a:spcPct val="0"/>
        </a:spcAft>
        <a:buChar char="»"/>
        <a:defRPr sz="2000">
          <a:solidFill>
            <a:srgbClr val="015284"/>
          </a:solidFill>
          <a:latin typeface="+mn-lt"/>
        </a:defRPr>
      </a:lvl7pPr>
      <a:lvl8pPr marL="3429000" indent="-228600" algn="l" rtl="0" fontAlgn="base">
        <a:spcBef>
          <a:spcPct val="20000"/>
        </a:spcBef>
        <a:spcAft>
          <a:spcPct val="0"/>
        </a:spcAft>
        <a:buChar char="»"/>
        <a:defRPr sz="2000">
          <a:solidFill>
            <a:srgbClr val="015284"/>
          </a:solidFill>
          <a:latin typeface="+mn-lt"/>
        </a:defRPr>
      </a:lvl8pPr>
      <a:lvl9pPr marL="3886200" indent="-228600" algn="l" rtl="0" fontAlgn="base">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www.estyn.gov.uk/cymraeg/docViewer-w/314577.9/Saesneg%20yng%20nghyfnodau%20allweddol%202%20a%203%20-%20Mehefin%202014/?navmap=30,163,"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hyperlink" Target="http://www.estyn.gov.uk/english/docViewer/314550.6/english-in-key-stages-2-and-3-june-2014/?navmap=30,163,"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6"/>
          <p:cNvSpPr>
            <a:spLocks noGrp="1"/>
          </p:cNvSpPr>
          <p:nvPr>
            <p:ph type="title"/>
          </p:nvPr>
        </p:nvSpPr>
        <p:spPr>
          <a:xfrm>
            <a:off x="250825" y="1484313"/>
            <a:ext cx="8642350" cy="2808287"/>
          </a:xfrm>
        </p:spPr>
        <p:txBody>
          <a:bodyPr/>
          <a:lstStyle/>
          <a:p>
            <a:r>
              <a:rPr lang="en-GB" sz="3600" smtClean="0"/>
              <a:t/>
            </a:r>
            <a:br>
              <a:rPr lang="en-GB" sz="3600" smtClean="0"/>
            </a:br>
            <a:r>
              <a:rPr lang="en-GB" sz="3600" smtClean="0"/>
              <a:t/>
            </a:r>
            <a:br>
              <a:rPr lang="en-GB" sz="3600" smtClean="0"/>
            </a:br>
            <a:r>
              <a:rPr lang="en-GB" sz="3600" smtClean="0">
                <a:solidFill>
                  <a:srgbClr val="015284"/>
                </a:solidFill>
              </a:rPr>
              <a:t>Saesneg yng nghyfnodau allweddol 2 a 3</a:t>
            </a:r>
            <a:r>
              <a:rPr lang="en-GB" sz="3400" smtClean="0">
                <a:solidFill>
                  <a:srgbClr val="015284"/>
                </a:solidFill>
              </a:rPr>
              <a:t/>
            </a:r>
            <a:br>
              <a:rPr lang="en-GB" sz="3400" smtClean="0">
                <a:solidFill>
                  <a:srgbClr val="015284"/>
                </a:solidFill>
              </a:rPr>
            </a:br>
            <a:r>
              <a:rPr lang="en-GB" sz="3600" smtClean="0"/>
              <a:t>English in key stages 2 and 3</a:t>
            </a:r>
            <a:br>
              <a:rPr lang="en-GB" sz="3600" smtClean="0"/>
            </a:br>
            <a:endParaRPr lang="en-GB" sz="3400" smtClean="0">
              <a:solidFill>
                <a:srgbClr val="015284"/>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33794" name="Rectangle 4"/>
          <p:cNvSpPr>
            <a:spLocks noGrp="1" noChangeArrowheads="1"/>
          </p:cNvSpPr>
          <p:nvPr>
            <p:ph type="body" sz="half" idx="2"/>
          </p:nvPr>
        </p:nvSpPr>
        <p:spPr>
          <a:xfrm>
            <a:off x="179388" y="1341438"/>
            <a:ext cx="4679950" cy="5256212"/>
          </a:xfrm>
        </p:spPr>
        <p:txBody>
          <a:bodyPr/>
          <a:lstStyle/>
          <a:p>
            <a:r>
              <a:rPr lang="en-GB" sz="2000" smtClean="0"/>
              <a:t>Nid yw’r rhan fwyaf o ddisgyblion sy’n cael hawlio prydau ysgol am ddim (PYDd) yn cyflawni gystal yn Saesneg â’u cyfoedion nad ydynt yn cael PYDd. Mae’r bwlch mewn perfformiad yn mynd yn fwy o’r Cyfnod Sylfaen i gyfnod allweddol 4. </a:t>
            </a:r>
          </a:p>
          <a:p>
            <a:r>
              <a:rPr lang="en-GB" sz="2000" smtClean="0"/>
              <a:t>Nid yw disgyblion mwy abl a bechgyn yn cyflawni gystal ag y gallent yn aml, yn enwedig yng nghyfnod allweddol 3.</a:t>
            </a:r>
          </a:p>
          <a:p>
            <a:r>
              <a:rPr lang="en-GB" sz="2000" smtClean="0"/>
              <a:t>Er bod tuedd o wella, mae’r gyfradd cynnydd yn rhy araf o hyd i ddisgyblion yng Nghymru ddal i fyny â disgyblion yn Lloegr, yr Alban a Gogledd Iwerddon.</a:t>
            </a:r>
          </a:p>
        </p:txBody>
      </p:sp>
      <p:sp>
        <p:nvSpPr>
          <p:cNvPr id="4" name="Rectangle 4"/>
          <p:cNvSpPr txBox="1">
            <a:spLocks noChangeArrowheads="1"/>
          </p:cNvSpPr>
          <p:nvPr/>
        </p:nvSpPr>
        <p:spPr bwMode="auto">
          <a:xfrm>
            <a:off x="4838700" y="1503363"/>
            <a:ext cx="4248150" cy="4895850"/>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dirty="0" smtClean="0">
                <a:solidFill>
                  <a:srgbClr val="FF0000"/>
                </a:solidFill>
              </a:rPr>
              <a:t>Most pupils entitled to free school meals (FSM) do not attain as well as their non-FSM peers in English.  The gap in performance widens from Foundation Phase to key stage 4. </a:t>
            </a:r>
          </a:p>
          <a:p>
            <a:pPr>
              <a:defRPr/>
            </a:pPr>
            <a:r>
              <a:rPr lang="en-GB" sz="2000" kern="0" dirty="0" smtClean="0">
                <a:solidFill>
                  <a:srgbClr val="FF0000"/>
                </a:solidFill>
              </a:rPr>
              <a:t>More able pupils and boys often do not attain as well as they could, particularly in key stage 3.</a:t>
            </a:r>
          </a:p>
          <a:p>
            <a:pPr>
              <a:defRPr/>
            </a:pPr>
            <a:r>
              <a:rPr lang="en-GB" sz="2000" kern="0" dirty="0" smtClean="0">
                <a:solidFill>
                  <a:srgbClr val="FF0000"/>
                </a:solidFill>
              </a:rPr>
              <a:t>Despite an improving trend, the rate of progress is still too slow for pupils in Wales to catch-up with pupils in England, Scotland and Northern Ireland. </a:t>
            </a:r>
          </a:p>
          <a:p>
            <a:pPr>
              <a:defRPr/>
            </a:pPr>
            <a:endParaRPr lang="en-GB" sz="2000" kern="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4099" name="Rectangle 4"/>
          <p:cNvSpPr>
            <a:spLocks noGrp="1" noChangeArrowheads="1"/>
          </p:cNvSpPr>
          <p:nvPr>
            <p:ph type="body" sz="half" idx="2"/>
          </p:nvPr>
        </p:nvSpPr>
        <p:spPr>
          <a:xfrm>
            <a:off x="250825" y="1268413"/>
            <a:ext cx="4465638" cy="5400675"/>
          </a:xfrm>
        </p:spPr>
        <p:txBody>
          <a:bodyPr/>
          <a:lstStyle/>
          <a:p>
            <a:pPr>
              <a:lnSpc>
                <a:spcPct val="90000"/>
              </a:lnSpc>
            </a:pPr>
            <a:r>
              <a:rPr lang="en-GB" sz="2000" smtClean="0"/>
              <a:t>Mae ansawdd yr addysgu a’r asesu mewn Saesneg yn dda neu’n well mewn mwyafrif o ysgolion cynradd ac uwchradd. Mae hyn yn debyg i’n canfyddiadau dros bum mlynedd yn ôl fwy neu lai.</a:t>
            </a:r>
          </a:p>
          <a:p>
            <a:pPr>
              <a:lnSpc>
                <a:spcPct val="90000"/>
              </a:lnSpc>
            </a:pPr>
            <a:r>
              <a:rPr lang="en-GB" sz="2000" smtClean="0"/>
              <a:t>Nid yw addysgu ysgrifennu wedi’i ddatblygu’n ddigonol mewn lleiafrif o ysgolion uwchradd. O ganlyniad, nid yw disgyblion yn gallu trosglwyddo medrau darllen ac ysgrifennu i’w gwaith mewn pynciau eraill.</a:t>
            </a:r>
          </a:p>
          <a:p>
            <a:pPr>
              <a:lnSpc>
                <a:spcPct val="90000"/>
              </a:lnSpc>
            </a:pPr>
            <a:r>
              <a:rPr lang="en-GB" sz="2000" smtClean="0"/>
              <a:t>Mae gormod o farcio gwael o hyd o ran gwaith ysgrifenedig disgyblion yn y ddau gyfnod allweddol.</a:t>
            </a:r>
          </a:p>
          <a:p>
            <a:pPr eaLnBrk="1" hangingPunct="1">
              <a:lnSpc>
                <a:spcPct val="90000"/>
              </a:lnSpc>
              <a:buFontTx/>
              <a:buNone/>
            </a:pPr>
            <a:endParaRPr lang="en-US" smtClean="0"/>
          </a:p>
        </p:txBody>
      </p:sp>
      <p:sp>
        <p:nvSpPr>
          <p:cNvPr id="4" name="Rectangle 4"/>
          <p:cNvSpPr txBox="1">
            <a:spLocks noChangeArrowheads="1"/>
          </p:cNvSpPr>
          <p:nvPr/>
        </p:nvSpPr>
        <p:spPr bwMode="auto">
          <a:xfrm>
            <a:off x="4787900" y="145256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dirty="0" smtClean="0">
                <a:solidFill>
                  <a:srgbClr val="FF0000"/>
                </a:solidFill>
              </a:rPr>
              <a:t>The quality of teaching and assessment of English is good or better in a majority of primary and secondary schools.  This is broadly similar to our findings over five years ago.  </a:t>
            </a:r>
          </a:p>
          <a:p>
            <a:pPr>
              <a:defRPr/>
            </a:pPr>
            <a:r>
              <a:rPr lang="en-GB" sz="2000" kern="0" dirty="0" smtClean="0">
                <a:solidFill>
                  <a:srgbClr val="FF0000"/>
                </a:solidFill>
              </a:rPr>
              <a:t>The teaching of writing is underdeveloped in a minority of secondary schools.  As a result, pupils cannot transfer reading and writing skills to their work in other subjects. </a:t>
            </a:r>
          </a:p>
          <a:p>
            <a:pPr>
              <a:defRPr/>
            </a:pPr>
            <a:r>
              <a:rPr lang="en-GB" sz="2000" kern="0" dirty="0" smtClean="0">
                <a:solidFill>
                  <a:srgbClr val="FF0000"/>
                </a:solidFill>
              </a:rPr>
              <a:t>There is still too much poor marking of pupils’ written work in both key stages.  </a:t>
            </a:r>
          </a:p>
          <a:p>
            <a:pPr>
              <a:defRPr/>
            </a:pPr>
            <a:endParaRPr lang="en-GB" sz="2000" kern="0" dirty="0" smtClean="0"/>
          </a:p>
          <a:p>
            <a:pPr marL="0" indent="0" eaLnBrk="1" hangingPunct="1">
              <a:buFontTx/>
              <a:buNone/>
              <a:defRPr/>
            </a:pPr>
            <a:endParaRPr lang="en-US" kern="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37890" name="Rectangle 4"/>
          <p:cNvSpPr>
            <a:spLocks noGrp="1" noChangeArrowheads="1"/>
          </p:cNvSpPr>
          <p:nvPr>
            <p:ph type="body" sz="half" idx="2"/>
          </p:nvPr>
        </p:nvSpPr>
        <p:spPr>
          <a:xfrm>
            <a:off x="468313" y="1484313"/>
            <a:ext cx="4248150" cy="4897437"/>
          </a:xfrm>
        </p:spPr>
        <p:txBody>
          <a:bodyPr/>
          <a:lstStyle/>
          <a:p>
            <a:r>
              <a:rPr lang="en-US" sz="2000" smtClean="0"/>
              <a:t>Mae olrhain cynnydd disgyblion mewn Saesneg mewn ysgolion cynradd ac uwchradd wedi gwella, ond nid yw mwyafrif o ysgolion yn gweithredu strategaethau ‘asesu ar gyfer dysgu’ yn ddigon cyson nac yn ddigon effeithiol.</a:t>
            </a:r>
          </a:p>
          <a:p>
            <a:endParaRPr lang="en-US" sz="2000" smtClean="0"/>
          </a:p>
          <a:p>
            <a:r>
              <a:rPr lang="en-US" sz="2000" smtClean="0"/>
              <a:t>Ledled Cymru, caiff dibynadwyedd a dilysrwydd asesiadau athrawon statudol eu heffeithio gan wendidau yn y trefniadau ar gyfer safoni a chymedroli barnau athrawon.</a:t>
            </a:r>
          </a:p>
        </p:txBody>
      </p:sp>
      <p:sp>
        <p:nvSpPr>
          <p:cNvPr id="4" name="Rectangle 4"/>
          <p:cNvSpPr txBox="1">
            <a:spLocks noChangeArrowheads="1"/>
          </p:cNvSpPr>
          <p:nvPr/>
        </p:nvSpPr>
        <p:spPr bwMode="auto">
          <a:xfrm>
            <a:off x="4787900" y="1444625"/>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smtClean="0">
                <a:solidFill>
                  <a:srgbClr val="FF0000"/>
                </a:solidFill>
              </a:rPr>
              <a:t>The tracking of pupils’ progress in English in primary and secondary schools has improved but a majority of schools do not implement ’assessment for learning’ strategies consistently or effectively enough.  </a:t>
            </a:r>
          </a:p>
          <a:p>
            <a:pPr marL="0" indent="0">
              <a:buFontTx/>
              <a:buNone/>
              <a:defRPr/>
            </a:pPr>
            <a:endParaRPr lang="en-GB" sz="2000" kern="0" smtClean="0">
              <a:solidFill>
                <a:srgbClr val="FF0000"/>
              </a:solidFill>
            </a:endParaRPr>
          </a:p>
          <a:p>
            <a:pPr>
              <a:defRPr/>
            </a:pPr>
            <a:r>
              <a:rPr lang="en-GB" sz="2000" kern="0" smtClean="0">
                <a:solidFill>
                  <a:srgbClr val="FF0000"/>
                </a:solidFill>
              </a:rPr>
              <a:t>Across Wales, the reliability and validity of statutory teacher assessments are affected by weaknesses in arrangements for the standardisation and moderation of teachers’ judgements.</a:t>
            </a:r>
            <a:endParaRPr lang="en-US" sz="2000" kern="0" dirty="0" smtClean="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323850" y="260350"/>
            <a:ext cx="7772400" cy="719138"/>
          </a:xfrm>
        </p:spPr>
        <p:txBody>
          <a:bodyPr/>
          <a:lstStyle/>
          <a:p>
            <a:pPr eaLnBrk="1" hangingPunct="1"/>
            <a:r>
              <a:rPr lang="en-GB" sz="3600" dirty="0" err="1" smtClean="0">
                <a:solidFill>
                  <a:srgbClr val="015284"/>
                </a:solidFill>
              </a:rPr>
              <a:t>Prif</a:t>
            </a:r>
            <a:r>
              <a:rPr lang="en-GB" sz="3600" dirty="0" smtClean="0">
                <a:solidFill>
                  <a:srgbClr val="015284"/>
                </a:solidFill>
              </a:rPr>
              <a:t> </a:t>
            </a:r>
            <a:r>
              <a:rPr lang="en-GB" sz="3600" dirty="0" err="1" smtClean="0">
                <a:solidFill>
                  <a:srgbClr val="015284"/>
                </a:solidFill>
              </a:rPr>
              <a:t>ganfyddiadau</a:t>
            </a:r>
            <a:r>
              <a:rPr lang="en-GB" sz="3600" dirty="0" smtClean="0">
                <a:solidFill>
                  <a:srgbClr val="015284"/>
                </a:solidFill>
              </a:rPr>
              <a:t/>
            </a:r>
            <a:br>
              <a:rPr lang="en-GB" sz="3600" dirty="0" smtClean="0">
                <a:solidFill>
                  <a:srgbClr val="015284"/>
                </a:solidFill>
              </a:rPr>
            </a:br>
            <a:r>
              <a:rPr lang="en-GB" sz="3600" dirty="0" smtClean="0"/>
              <a:t>Main findings</a:t>
            </a:r>
            <a:endParaRPr lang="en-US" sz="3600" dirty="0" smtClean="0">
              <a:solidFill>
                <a:srgbClr val="015284"/>
              </a:solidFill>
            </a:endParaRPr>
          </a:p>
        </p:txBody>
      </p:sp>
      <p:sp>
        <p:nvSpPr>
          <p:cNvPr id="4099" name="Rectangle 4"/>
          <p:cNvSpPr>
            <a:spLocks noGrp="1" noChangeArrowheads="1"/>
          </p:cNvSpPr>
          <p:nvPr>
            <p:ph type="body" sz="half" idx="2"/>
          </p:nvPr>
        </p:nvSpPr>
        <p:spPr>
          <a:xfrm>
            <a:off x="179387" y="1052513"/>
            <a:ext cx="4681537" cy="5616575"/>
          </a:xfrm>
        </p:spPr>
        <p:txBody>
          <a:bodyPr/>
          <a:lstStyle/>
          <a:p>
            <a:pPr marL="0" indent="0">
              <a:buFontTx/>
              <a:buNone/>
            </a:pPr>
            <a:r>
              <a:rPr lang="en-GB" sz="2000" dirty="0" smtClean="0"/>
              <a:t> </a:t>
            </a:r>
          </a:p>
          <a:p>
            <a:pPr eaLnBrk="1" hangingPunct="1"/>
            <a:r>
              <a:rPr lang="en-GB" sz="2000" dirty="0" err="1" smtClean="0"/>
              <a:t>Rhoddir</a:t>
            </a:r>
            <a:r>
              <a:rPr lang="en-GB" sz="2000" dirty="0" smtClean="0"/>
              <a:t> </a:t>
            </a:r>
            <a:r>
              <a:rPr lang="en-GB" sz="2000" dirty="0" err="1" smtClean="0"/>
              <a:t>blaenoriaeth</a:t>
            </a:r>
            <a:r>
              <a:rPr lang="en-GB" sz="2000" dirty="0" smtClean="0"/>
              <a:t> </a:t>
            </a:r>
            <a:r>
              <a:rPr lang="en-GB" sz="2000" dirty="0" err="1" smtClean="0"/>
              <a:t>uchel</a:t>
            </a:r>
            <a:r>
              <a:rPr lang="en-GB" sz="2000" dirty="0" smtClean="0"/>
              <a:t> </a:t>
            </a:r>
            <a:r>
              <a:rPr lang="en-GB" sz="2000" dirty="0" err="1" smtClean="0"/>
              <a:t>i</a:t>
            </a:r>
            <a:r>
              <a:rPr lang="en-GB" sz="2000" dirty="0" smtClean="0"/>
              <a:t> </a:t>
            </a:r>
            <a:r>
              <a:rPr lang="en-GB" sz="2000" dirty="0" err="1" smtClean="0"/>
              <a:t>Saesneg</a:t>
            </a:r>
            <a:r>
              <a:rPr lang="en-GB" sz="2000" dirty="0" smtClean="0"/>
              <a:t> </a:t>
            </a:r>
            <a:r>
              <a:rPr lang="en-GB" sz="2000" dirty="0" err="1" smtClean="0"/>
              <a:t>yng</a:t>
            </a:r>
            <a:r>
              <a:rPr lang="en-GB" sz="2000" dirty="0" smtClean="0"/>
              <a:t> </a:t>
            </a:r>
            <a:r>
              <a:rPr lang="en-GB" sz="2000" dirty="0" err="1" smtClean="0"/>
              <a:t>nghwricwlwm</a:t>
            </a:r>
            <a:r>
              <a:rPr lang="en-GB" sz="2000" dirty="0" smtClean="0"/>
              <a:t> </a:t>
            </a:r>
            <a:r>
              <a:rPr lang="en-GB" sz="2000" dirty="0" err="1" smtClean="0"/>
              <a:t>bron</a:t>
            </a:r>
            <a:r>
              <a:rPr lang="en-GB" sz="2000" dirty="0" smtClean="0"/>
              <a:t> </a:t>
            </a:r>
            <a:r>
              <a:rPr lang="en-GB" sz="2000" dirty="0" err="1" smtClean="0"/>
              <a:t>pob</a:t>
            </a:r>
            <a:r>
              <a:rPr lang="en-GB" sz="2000" dirty="0" smtClean="0"/>
              <a:t> </a:t>
            </a:r>
            <a:r>
              <a:rPr lang="en-GB" sz="2000" dirty="0" err="1" smtClean="0"/>
              <a:t>ysgol</a:t>
            </a:r>
            <a:r>
              <a:rPr lang="en-GB" sz="2000" dirty="0" smtClean="0"/>
              <a:t> </a:t>
            </a:r>
            <a:r>
              <a:rPr lang="en-GB" sz="2000" dirty="0" err="1" smtClean="0"/>
              <a:t>yng</a:t>
            </a:r>
            <a:r>
              <a:rPr lang="en-GB" sz="2000" dirty="0" smtClean="0"/>
              <a:t> </a:t>
            </a:r>
            <a:r>
              <a:rPr lang="en-GB" sz="2000" dirty="0" err="1" smtClean="0"/>
              <a:t>nghyfnodau</a:t>
            </a:r>
            <a:r>
              <a:rPr lang="en-GB" sz="2000" dirty="0" smtClean="0"/>
              <a:t> </a:t>
            </a:r>
            <a:r>
              <a:rPr lang="en-GB" sz="2000" dirty="0" err="1" smtClean="0"/>
              <a:t>allweddol</a:t>
            </a:r>
            <a:r>
              <a:rPr lang="en-GB" sz="2000" dirty="0" smtClean="0"/>
              <a:t> 2 a 3. </a:t>
            </a:r>
            <a:r>
              <a:rPr lang="en-GB" sz="2000" dirty="0" err="1" smtClean="0"/>
              <a:t>Yn</a:t>
            </a:r>
            <a:r>
              <a:rPr lang="en-GB" sz="2000" dirty="0" smtClean="0"/>
              <a:t> </a:t>
            </a:r>
            <a:r>
              <a:rPr lang="en-GB" sz="2000" dirty="0" err="1" smtClean="0"/>
              <a:t>gyffredinol</a:t>
            </a:r>
            <a:r>
              <a:rPr lang="en-GB" sz="2000" dirty="0" smtClean="0"/>
              <a:t>, </a:t>
            </a:r>
            <a:r>
              <a:rPr lang="en-GB" sz="2000" dirty="0" err="1" smtClean="0"/>
              <a:t>mae</a:t>
            </a:r>
            <a:r>
              <a:rPr lang="en-GB" sz="2000" dirty="0" smtClean="0"/>
              <a:t> </a:t>
            </a:r>
            <a:r>
              <a:rPr lang="en-GB" sz="2000" dirty="0" err="1" smtClean="0"/>
              <a:t>ysgolion</a:t>
            </a:r>
            <a:r>
              <a:rPr lang="en-GB" sz="2000" dirty="0" smtClean="0"/>
              <a:t> </a:t>
            </a:r>
            <a:r>
              <a:rPr lang="en-GB" sz="2000" dirty="0" err="1" smtClean="0"/>
              <a:t>yn</a:t>
            </a:r>
            <a:r>
              <a:rPr lang="en-GB" sz="2000" dirty="0" smtClean="0"/>
              <a:t> </a:t>
            </a:r>
            <a:r>
              <a:rPr lang="en-GB" sz="2000" dirty="0" err="1" smtClean="0"/>
              <a:t>neilltuo</a:t>
            </a:r>
            <a:r>
              <a:rPr lang="en-GB" sz="2000" dirty="0" smtClean="0"/>
              <a:t> </a:t>
            </a:r>
            <a:r>
              <a:rPr lang="en-GB" sz="2000" dirty="0" err="1" smtClean="0"/>
              <a:t>digon</a:t>
            </a:r>
            <a:r>
              <a:rPr lang="en-GB" sz="2000" dirty="0" smtClean="0"/>
              <a:t> o </a:t>
            </a:r>
            <a:r>
              <a:rPr lang="en-GB" sz="2000" dirty="0" err="1" smtClean="0"/>
              <a:t>amser</a:t>
            </a:r>
            <a:r>
              <a:rPr lang="en-GB" sz="2000" dirty="0" smtClean="0"/>
              <a:t> </a:t>
            </a:r>
            <a:r>
              <a:rPr lang="en-GB" sz="2000" dirty="0" err="1" smtClean="0"/>
              <a:t>ar</a:t>
            </a:r>
            <a:r>
              <a:rPr lang="en-GB" sz="2000" dirty="0" smtClean="0"/>
              <a:t> </a:t>
            </a:r>
            <a:r>
              <a:rPr lang="en-GB" sz="2000" dirty="0" err="1" smtClean="0"/>
              <a:t>gyfer</a:t>
            </a:r>
            <a:r>
              <a:rPr lang="en-GB" sz="2000" dirty="0" smtClean="0"/>
              <a:t> </a:t>
            </a:r>
            <a:r>
              <a:rPr lang="en-GB" sz="2000" dirty="0" err="1" smtClean="0"/>
              <a:t>addysgu</a:t>
            </a:r>
            <a:r>
              <a:rPr lang="en-GB" sz="2000" dirty="0" smtClean="0"/>
              <a:t> </a:t>
            </a:r>
            <a:r>
              <a:rPr lang="en-GB" sz="2000" dirty="0" err="1" smtClean="0"/>
              <a:t>Saesneg</a:t>
            </a:r>
            <a:r>
              <a:rPr lang="en-GB" sz="2000" dirty="0" smtClean="0"/>
              <a:t> ac </a:t>
            </a:r>
            <a:r>
              <a:rPr lang="en-GB" sz="2000" dirty="0" err="1" smtClean="0"/>
              <a:t>mae</a:t>
            </a:r>
            <a:r>
              <a:rPr lang="en-GB" sz="2000" dirty="0" smtClean="0"/>
              <a:t> </a:t>
            </a:r>
            <a:r>
              <a:rPr lang="en-GB" sz="2000" dirty="0" err="1" smtClean="0"/>
              <a:t>cynllunio’r</a:t>
            </a:r>
            <a:r>
              <a:rPr lang="en-GB" sz="2000" dirty="0" smtClean="0"/>
              <a:t> </a:t>
            </a:r>
            <a:r>
              <a:rPr lang="en-GB" sz="2000" dirty="0" err="1" smtClean="0"/>
              <a:t>cwricwlwm</a:t>
            </a:r>
            <a:r>
              <a:rPr lang="en-GB" sz="2000" dirty="0" smtClean="0"/>
              <a:t> </a:t>
            </a:r>
            <a:r>
              <a:rPr lang="en-GB" sz="2000" dirty="0" err="1" smtClean="0"/>
              <a:t>yn</a:t>
            </a:r>
            <a:r>
              <a:rPr lang="en-GB" sz="2000" dirty="0" smtClean="0"/>
              <a:t> </a:t>
            </a:r>
            <a:r>
              <a:rPr lang="en-GB" sz="2000" dirty="0" err="1" smtClean="0"/>
              <a:t>dda</a:t>
            </a:r>
            <a:r>
              <a:rPr lang="en-GB" sz="2000" dirty="0" smtClean="0"/>
              <a:t> </a:t>
            </a:r>
            <a:r>
              <a:rPr lang="en-GB" sz="2000" dirty="0" err="1" smtClean="0"/>
              <a:t>yn</a:t>
            </a:r>
            <a:r>
              <a:rPr lang="en-GB" sz="2000" dirty="0" smtClean="0"/>
              <a:t> </a:t>
            </a:r>
            <a:r>
              <a:rPr lang="en-GB" sz="2000" dirty="0" err="1" smtClean="0"/>
              <a:t>gyffredinol</a:t>
            </a:r>
            <a:r>
              <a:rPr lang="en-GB" sz="2000" dirty="0" smtClean="0"/>
              <a:t> </a:t>
            </a:r>
            <a:r>
              <a:rPr lang="en-GB" sz="2000" dirty="0" err="1" smtClean="0"/>
              <a:t>mewn</a:t>
            </a:r>
            <a:r>
              <a:rPr lang="en-GB" sz="2000" dirty="0" smtClean="0"/>
              <a:t> </a:t>
            </a:r>
            <a:r>
              <a:rPr lang="en-GB" sz="2000" dirty="0" err="1" smtClean="0"/>
              <a:t>mwyafrif</a:t>
            </a:r>
            <a:r>
              <a:rPr lang="en-GB" sz="2000" dirty="0" smtClean="0"/>
              <a:t> o </a:t>
            </a:r>
            <a:r>
              <a:rPr lang="en-GB" sz="2000" dirty="0" err="1" smtClean="0"/>
              <a:t>ysgolion</a:t>
            </a:r>
            <a:r>
              <a:rPr lang="en-GB" sz="2000" dirty="0" smtClean="0"/>
              <a:t> </a:t>
            </a:r>
            <a:r>
              <a:rPr lang="en-GB" sz="2000" dirty="0" err="1" smtClean="0"/>
              <a:t>cynradd</a:t>
            </a:r>
            <a:r>
              <a:rPr lang="en-GB" sz="2000" dirty="0" smtClean="0"/>
              <a:t> ac </a:t>
            </a:r>
            <a:r>
              <a:rPr lang="en-GB" sz="2000" dirty="0" err="1" smtClean="0"/>
              <a:t>uwchradd</a:t>
            </a:r>
            <a:r>
              <a:rPr lang="en-GB" sz="2000" dirty="0" smtClean="0"/>
              <a:t>.</a:t>
            </a:r>
          </a:p>
          <a:p>
            <a:pPr eaLnBrk="1" hangingPunct="1"/>
            <a:r>
              <a:rPr lang="en-GB" sz="2000" dirty="0" err="1" smtClean="0"/>
              <a:t>Mewn</a:t>
            </a:r>
            <a:r>
              <a:rPr lang="en-GB" sz="2000" dirty="0" smtClean="0"/>
              <a:t> </a:t>
            </a:r>
            <a:r>
              <a:rPr lang="en-GB" sz="2000" dirty="0" err="1" smtClean="0"/>
              <a:t>lleiafrif</a:t>
            </a:r>
            <a:r>
              <a:rPr lang="en-GB" sz="2000" dirty="0" smtClean="0"/>
              <a:t> </a:t>
            </a:r>
            <a:r>
              <a:rPr lang="en-GB" sz="2000" dirty="0" err="1" smtClean="0"/>
              <a:t>sylweddol</a:t>
            </a:r>
            <a:r>
              <a:rPr lang="en-GB" sz="2000" dirty="0" smtClean="0"/>
              <a:t> o </a:t>
            </a:r>
            <a:r>
              <a:rPr lang="en-GB" sz="2000" dirty="0" err="1" smtClean="0"/>
              <a:t>ysgolion</a:t>
            </a:r>
            <a:r>
              <a:rPr lang="en-GB" sz="2000" dirty="0" smtClean="0"/>
              <a:t> </a:t>
            </a:r>
            <a:r>
              <a:rPr lang="en-GB" sz="2000" dirty="0" err="1" smtClean="0"/>
              <a:t>cynradd</a:t>
            </a:r>
            <a:r>
              <a:rPr lang="en-GB" sz="2000" dirty="0" smtClean="0"/>
              <a:t> ac </a:t>
            </a:r>
            <a:r>
              <a:rPr lang="en-GB" sz="2000" dirty="0" err="1" smtClean="0"/>
              <a:t>uwchradd</a:t>
            </a:r>
            <a:r>
              <a:rPr lang="en-GB" sz="2000" dirty="0" smtClean="0"/>
              <a:t>, </a:t>
            </a:r>
            <a:r>
              <a:rPr lang="en-GB" sz="2000" dirty="0" err="1" smtClean="0"/>
              <a:t>nid</a:t>
            </a:r>
            <a:r>
              <a:rPr lang="en-GB" sz="2000" dirty="0" smtClean="0"/>
              <a:t> </a:t>
            </a:r>
            <a:r>
              <a:rPr lang="en-GB" sz="2000" dirty="0" err="1" smtClean="0"/>
              <a:t>yw</a:t>
            </a:r>
            <a:r>
              <a:rPr lang="en-GB" sz="2000" dirty="0" smtClean="0"/>
              <a:t> </a:t>
            </a:r>
            <a:r>
              <a:rPr lang="en-GB" sz="2000" dirty="0" err="1" smtClean="0"/>
              <a:t>cynlluniau’n</a:t>
            </a:r>
            <a:r>
              <a:rPr lang="en-GB" sz="2000" dirty="0" smtClean="0"/>
              <a:t> </a:t>
            </a:r>
            <a:r>
              <a:rPr lang="en-GB" sz="2000" dirty="0" err="1" smtClean="0"/>
              <a:t>rhoi</a:t>
            </a:r>
            <a:r>
              <a:rPr lang="en-GB" sz="2000" dirty="0" smtClean="0"/>
              <a:t> </a:t>
            </a:r>
            <a:r>
              <a:rPr lang="en-GB" sz="2000" dirty="0" err="1" smtClean="0"/>
              <a:t>digon</a:t>
            </a:r>
            <a:r>
              <a:rPr lang="en-GB" sz="2000" dirty="0" smtClean="0"/>
              <a:t> o </a:t>
            </a:r>
            <a:r>
              <a:rPr lang="en-GB" sz="2000" dirty="0" err="1" smtClean="0"/>
              <a:t>sylw</a:t>
            </a:r>
            <a:r>
              <a:rPr lang="en-GB" sz="2000" dirty="0" smtClean="0"/>
              <a:t> </a:t>
            </a:r>
            <a:r>
              <a:rPr lang="en-GB" sz="2000" dirty="0" err="1" smtClean="0"/>
              <a:t>i</a:t>
            </a:r>
            <a:r>
              <a:rPr lang="en-GB" sz="2000" dirty="0" smtClean="0"/>
              <a:t> </a:t>
            </a:r>
            <a:r>
              <a:rPr lang="en-GB" sz="2000" dirty="0" err="1" smtClean="0"/>
              <a:t>fedrau</a:t>
            </a:r>
            <a:r>
              <a:rPr lang="en-GB" sz="2000" dirty="0" smtClean="0"/>
              <a:t> </a:t>
            </a:r>
            <a:r>
              <a:rPr lang="en-GB" sz="2000" dirty="0" err="1" smtClean="0"/>
              <a:t>darllen</a:t>
            </a:r>
            <a:r>
              <a:rPr lang="en-GB" sz="2000" dirty="0" smtClean="0"/>
              <a:t> </a:t>
            </a:r>
            <a:r>
              <a:rPr lang="en-GB" sz="2000" dirty="0" err="1" smtClean="0"/>
              <a:t>ar</a:t>
            </a:r>
            <a:r>
              <a:rPr lang="en-GB" sz="2000" dirty="0" smtClean="0"/>
              <a:t> </a:t>
            </a:r>
            <a:r>
              <a:rPr lang="en-GB" sz="2000" dirty="0" err="1" smtClean="0"/>
              <a:t>gyfer</a:t>
            </a:r>
            <a:r>
              <a:rPr lang="en-GB" sz="2000" dirty="0" smtClean="0"/>
              <a:t> </a:t>
            </a:r>
            <a:r>
              <a:rPr lang="en-GB" sz="2000" dirty="0" err="1" smtClean="0"/>
              <a:t>deall</a:t>
            </a:r>
            <a:r>
              <a:rPr lang="en-GB" sz="2000" dirty="0" smtClean="0"/>
              <a:t> ac </a:t>
            </a:r>
            <a:r>
              <a:rPr lang="en-GB" sz="2000" dirty="0" err="1" smtClean="0"/>
              <a:t>ysgrifennu</a:t>
            </a:r>
            <a:r>
              <a:rPr lang="en-GB" sz="2000" dirty="0" smtClean="0"/>
              <a:t> </a:t>
            </a:r>
            <a:r>
              <a:rPr lang="en-GB" sz="2000" dirty="0" err="1" smtClean="0"/>
              <a:t>deunydd</a:t>
            </a:r>
            <a:r>
              <a:rPr lang="en-GB" sz="2000" dirty="0" smtClean="0"/>
              <a:t> </a:t>
            </a:r>
            <a:r>
              <a:rPr lang="en-GB" sz="2000" dirty="0" err="1" smtClean="0"/>
              <a:t>anllenyddol</a:t>
            </a:r>
            <a:r>
              <a:rPr lang="en-GB" sz="2000" dirty="0" smtClean="0"/>
              <a:t>. </a:t>
            </a:r>
            <a:r>
              <a:rPr lang="en-GB" sz="2000" dirty="0" err="1" smtClean="0"/>
              <a:t>Nid</a:t>
            </a:r>
            <a:r>
              <a:rPr lang="en-GB" sz="2000" dirty="0" smtClean="0"/>
              <a:t> </a:t>
            </a:r>
            <a:r>
              <a:rPr lang="en-GB" sz="2000" dirty="0" err="1" smtClean="0"/>
              <a:t>oes</a:t>
            </a:r>
            <a:r>
              <a:rPr lang="en-GB" sz="2000" dirty="0" smtClean="0"/>
              <a:t> </a:t>
            </a:r>
            <a:r>
              <a:rPr lang="en-GB" sz="2000" dirty="0" err="1" smtClean="0"/>
              <a:t>cydbwysedd</a:t>
            </a:r>
            <a:r>
              <a:rPr lang="en-GB" sz="2000" dirty="0" smtClean="0"/>
              <a:t> da o </a:t>
            </a:r>
            <a:r>
              <a:rPr lang="en-GB" sz="2000" dirty="0" err="1" smtClean="0"/>
              <a:t>destunau</a:t>
            </a:r>
            <a:r>
              <a:rPr lang="en-GB" sz="2000" dirty="0" smtClean="0"/>
              <a:t> </a:t>
            </a:r>
            <a:r>
              <a:rPr lang="en-GB" sz="2000" dirty="0" err="1" smtClean="0"/>
              <a:t>naratif</a:t>
            </a:r>
            <a:r>
              <a:rPr lang="en-GB" sz="2000" dirty="0" smtClean="0"/>
              <a:t> </a:t>
            </a:r>
            <a:r>
              <a:rPr lang="en-GB" sz="2000" dirty="0" err="1" smtClean="0"/>
              <a:t>anllenyddol</a:t>
            </a:r>
            <a:r>
              <a:rPr lang="en-GB" sz="2000" dirty="0" smtClean="0"/>
              <a:t> a </a:t>
            </a:r>
            <a:r>
              <a:rPr lang="en-GB" sz="2000" dirty="0" err="1" smtClean="0"/>
              <a:t>llenyddol</a:t>
            </a:r>
            <a:r>
              <a:rPr lang="en-GB" sz="2000" dirty="0" smtClean="0"/>
              <a:t>. </a:t>
            </a:r>
          </a:p>
          <a:p>
            <a:pPr marL="0" indent="0" eaLnBrk="1" hangingPunct="1"/>
            <a:endParaRPr lang="en-GB" sz="2000" dirty="0" smtClean="0">
              <a:solidFill>
                <a:srgbClr val="FF0000"/>
              </a:solidFill>
            </a:endParaRPr>
          </a:p>
        </p:txBody>
      </p:sp>
      <p:sp>
        <p:nvSpPr>
          <p:cNvPr id="4" name="Rectangle 4"/>
          <p:cNvSpPr txBox="1">
            <a:spLocks noChangeArrowheads="1"/>
          </p:cNvSpPr>
          <p:nvPr/>
        </p:nvSpPr>
        <p:spPr bwMode="auto">
          <a:xfrm>
            <a:off x="4860925" y="142081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dirty="0" smtClean="0">
                <a:solidFill>
                  <a:srgbClr val="FF0000"/>
                </a:solidFill>
              </a:rPr>
              <a:t>English has a high priority in the curriculum of almost all schools in key stages 2 and 3.  Generally, schools allocate enough time for teaching English and curriculum planning is generally good in a majority of primary and secondary schools. </a:t>
            </a:r>
          </a:p>
          <a:p>
            <a:pPr>
              <a:defRPr/>
            </a:pPr>
            <a:r>
              <a:rPr lang="en-GB" sz="2000" kern="0" dirty="0" smtClean="0">
                <a:solidFill>
                  <a:srgbClr val="FF0000"/>
                </a:solidFill>
              </a:rPr>
              <a:t>In a significant minority of primary and secondary schools, plans do not give enough attention to the skills of reading for comprehension and writing non-literary material.  There is not a good balance of non-literary and literary narrative texts.  </a:t>
            </a:r>
          </a:p>
          <a:p>
            <a:pPr marL="0" indent="0">
              <a:buFontTx/>
              <a:buNone/>
              <a:defRPr/>
            </a:pPr>
            <a:r>
              <a:rPr lang="en-GB" sz="2000" kern="0" dirty="0" smtClean="0"/>
              <a:t> </a:t>
            </a:r>
          </a:p>
          <a:p>
            <a:pPr eaLnBrk="1" hangingPunct="1">
              <a:defRPr/>
            </a:pPr>
            <a:endParaRPr lang="en-US" kern="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250825" y="260350"/>
            <a:ext cx="7772400" cy="1143000"/>
          </a:xfrm>
        </p:spPr>
        <p:txBody>
          <a:bodyPr/>
          <a:lstStyle/>
          <a:p>
            <a:r>
              <a:rPr lang="en-GB" sz="3600" smtClean="0">
                <a:solidFill>
                  <a:srgbClr val="015284"/>
                </a:solidFill>
              </a:rPr>
              <a:t>Prif ganfyddiadau</a:t>
            </a:r>
            <a:br>
              <a:rPr lang="en-GB" sz="3600" smtClean="0">
                <a:solidFill>
                  <a:srgbClr val="015284"/>
                </a:solidFill>
              </a:rPr>
            </a:br>
            <a:r>
              <a:rPr lang="en-GB" sz="3600" smtClean="0"/>
              <a:t>Main findings</a:t>
            </a:r>
            <a:endParaRPr lang="en-GB" smtClean="0"/>
          </a:p>
        </p:txBody>
      </p:sp>
      <p:sp>
        <p:nvSpPr>
          <p:cNvPr id="41986" name="Content Placeholder 2"/>
          <p:cNvSpPr>
            <a:spLocks noGrp="1"/>
          </p:cNvSpPr>
          <p:nvPr>
            <p:ph sz="half" idx="1"/>
          </p:nvPr>
        </p:nvSpPr>
        <p:spPr>
          <a:xfrm>
            <a:off x="755650" y="1628775"/>
            <a:ext cx="3600450" cy="5229225"/>
          </a:xfrm>
        </p:spPr>
        <p:txBody>
          <a:bodyPr/>
          <a:lstStyle/>
          <a:p>
            <a:r>
              <a:rPr lang="en-GB" sz="2000" smtClean="0"/>
              <a:t>Mae systemau gwella o ansawdd da gan fwyafrif o ysgolion cynradd a lleiafrif o ysgolion uwchradd.  Fodd bynnag, mae gwendidau yng nghynlluniau gwella lleiafrif o ysgolion, fel diffyg manylder digonol a meini prawf llwyddo meintiol i farnu effaith camau gweithredu ar safonau Saesneg.</a:t>
            </a:r>
          </a:p>
        </p:txBody>
      </p:sp>
      <p:sp>
        <p:nvSpPr>
          <p:cNvPr id="41987" name="Content Placeholder 3"/>
          <p:cNvSpPr>
            <a:spLocks noGrp="1"/>
          </p:cNvSpPr>
          <p:nvPr>
            <p:ph sz="half" idx="2"/>
          </p:nvPr>
        </p:nvSpPr>
        <p:spPr>
          <a:xfrm>
            <a:off x="4718050" y="1557338"/>
            <a:ext cx="3810000" cy="5300662"/>
          </a:xfrm>
        </p:spPr>
        <p:txBody>
          <a:bodyPr/>
          <a:lstStyle/>
          <a:p>
            <a:r>
              <a:rPr lang="en-GB" sz="2000" smtClean="0">
                <a:solidFill>
                  <a:srgbClr val="FF0000"/>
                </a:solidFill>
              </a:rPr>
              <a:t>A majority of primary schools and a minority of secondary schools have good quality improvement systems.  However, there are weaknesses in the improvement plans of a minority of schools, such as lacking enough detail and quantitative success criteria to judge the effect of actions on standards of English.</a:t>
            </a:r>
          </a:p>
          <a:p>
            <a:endParaRPr lang="en-GB"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4099" name="Rectangle 4"/>
          <p:cNvSpPr>
            <a:spLocks noGrp="1" noChangeArrowheads="1"/>
          </p:cNvSpPr>
          <p:nvPr>
            <p:ph type="body" sz="half" idx="2"/>
          </p:nvPr>
        </p:nvSpPr>
        <p:spPr>
          <a:xfrm>
            <a:off x="323850" y="1412875"/>
            <a:ext cx="4392613" cy="5184775"/>
          </a:xfrm>
        </p:spPr>
        <p:txBody>
          <a:bodyPr/>
          <a:lstStyle/>
          <a:p>
            <a:r>
              <a:rPr lang="en-GB" sz="2000" smtClean="0"/>
              <a:t>Mae cymorth ar gyfer disgyblion ag anghenion dysgu ychwanegol (ADY) a disgyblion sy’n dysgu Saesneg fel iaith ychwanegol (SIY) yn parhau’n nodweddion cadarn yng ngwaith y rhan fwyaf o ysgolion cynradd ac uwchradd. </a:t>
            </a:r>
          </a:p>
          <a:p>
            <a:pPr>
              <a:buFontTx/>
              <a:buNone/>
            </a:pPr>
            <a:r>
              <a:rPr lang="en-GB" sz="2000" smtClean="0"/>
              <a:t> </a:t>
            </a:r>
          </a:p>
          <a:p>
            <a:r>
              <a:rPr lang="en-GB" sz="2000" smtClean="0"/>
              <a:t>Mae diffyg trefniadau pontio effeithiol mewn lleiafrif o ysgolion cynradd ac ysgolion uwchradd, ac maent yn wael mewn ychydig o ysgolion.  Mae hyn yn effeithio ar gynnydd disgyblion mewn  Saesneg o gyfnod allweddol 2 i gyfnod allweddol 3.</a:t>
            </a:r>
            <a:endParaRPr lang="en-US" smtClean="0"/>
          </a:p>
        </p:txBody>
      </p:sp>
      <p:sp>
        <p:nvSpPr>
          <p:cNvPr id="4" name="Rectangle 4"/>
          <p:cNvSpPr txBox="1">
            <a:spLocks noChangeArrowheads="1"/>
          </p:cNvSpPr>
          <p:nvPr/>
        </p:nvSpPr>
        <p:spPr bwMode="auto">
          <a:xfrm>
            <a:off x="4716463" y="1341438"/>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dirty="0" smtClean="0">
                <a:solidFill>
                  <a:srgbClr val="FF0000"/>
                </a:solidFill>
              </a:rPr>
              <a:t>Support for pupils with additional learning needs (ALN) and English as an additional language (EAL) continue to be strong features of the work of most primary and secondary schools. </a:t>
            </a:r>
          </a:p>
          <a:p>
            <a:pPr marL="0" indent="0">
              <a:buFontTx/>
              <a:buNone/>
              <a:defRPr/>
            </a:pPr>
            <a:r>
              <a:rPr lang="en-GB" sz="2000" kern="0" dirty="0" smtClean="0">
                <a:solidFill>
                  <a:srgbClr val="FF0000"/>
                </a:solidFill>
              </a:rPr>
              <a:t> </a:t>
            </a:r>
          </a:p>
          <a:p>
            <a:pPr>
              <a:defRPr/>
            </a:pPr>
            <a:r>
              <a:rPr lang="en-GB" sz="2000" kern="0" dirty="0" smtClean="0">
                <a:solidFill>
                  <a:srgbClr val="FF0000"/>
                </a:solidFill>
              </a:rPr>
              <a:t>Effective transitional arrangements are lacking in a minority of primary schools and secondary schools and they are poor in a few.  This affects pupils’ progress in English from key stage 2 to key stage 3. </a:t>
            </a:r>
          </a:p>
          <a:p>
            <a:pPr marL="0" indent="0">
              <a:buFontTx/>
              <a:buNone/>
              <a:defRPr/>
            </a:pPr>
            <a:r>
              <a:rPr lang="en-GB" sz="2000" kern="0" dirty="0" smtClean="0"/>
              <a:t>	</a:t>
            </a:r>
          </a:p>
          <a:p>
            <a:pPr marL="0" indent="0" eaLnBrk="1" hangingPunct="1">
              <a:buFontTx/>
              <a:buNone/>
              <a:defRPr/>
            </a:pPr>
            <a:endParaRPr lang="en-US" kern="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684213" y="260350"/>
            <a:ext cx="7772400" cy="1152525"/>
          </a:xfrm>
        </p:spPr>
        <p:txBody>
          <a:bodyPr/>
          <a:lstStyle/>
          <a:p>
            <a:r>
              <a:rPr lang="en-GB" sz="4000" smtClean="0">
                <a:solidFill>
                  <a:srgbClr val="015284"/>
                </a:solidFill>
              </a:rPr>
              <a:t>Prif ganfyddiadau</a:t>
            </a:r>
            <a:br>
              <a:rPr lang="en-GB" sz="4000" smtClean="0">
                <a:solidFill>
                  <a:srgbClr val="015284"/>
                </a:solidFill>
              </a:rPr>
            </a:br>
            <a:r>
              <a:rPr lang="en-GB" sz="4000" smtClean="0"/>
              <a:t>Main findings</a:t>
            </a:r>
          </a:p>
        </p:txBody>
      </p:sp>
      <p:sp>
        <p:nvSpPr>
          <p:cNvPr id="46082" name="Content Placeholder 2"/>
          <p:cNvSpPr>
            <a:spLocks noGrp="1"/>
          </p:cNvSpPr>
          <p:nvPr>
            <p:ph sz="half" idx="1"/>
          </p:nvPr>
        </p:nvSpPr>
        <p:spPr>
          <a:xfrm>
            <a:off x="250825" y="1628775"/>
            <a:ext cx="4465638" cy="4968875"/>
          </a:xfrm>
        </p:spPr>
        <p:txBody>
          <a:bodyPr/>
          <a:lstStyle/>
          <a:p>
            <a:r>
              <a:rPr lang="en-GB" sz="2000" smtClean="0"/>
              <a:t>Mae arweinyddiaeth dda mewn llawer o ysgolion cynradd ac uwchradd.  Yn yr ysgolion uwchradd, mae’r uwch arweinwyr gorau yn rhoi blaenoriaeth yr un mor uchel i safonau yng nghyfnod allweddol 3 ag yng nghyfnod allweddol 4.</a:t>
            </a:r>
          </a:p>
          <a:p>
            <a:r>
              <a:rPr lang="en-GB" sz="2000" smtClean="0"/>
              <a:t>At ei gilydd, mae systemau gwella o ansawdd da gan fwyafrif o ysgolion cynradd a lleiafrif o ysgolion uwchradd.  Mae gwendidau yng nghynlluniau gwella lleiafrif o ysgolion, gan nad ydynt yn cynnwys digon o fanylion a meini prawf llwyddo meintiol.</a:t>
            </a:r>
            <a:endParaRPr lang="en-GB" smtClean="0"/>
          </a:p>
        </p:txBody>
      </p:sp>
      <p:sp>
        <p:nvSpPr>
          <p:cNvPr id="46083" name="Content Placeholder 3"/>
          <p:cNvSpPr>
            <a:spLocks noGrp="1"/>
          </p:cNvSpPr>
          <p:nvPr>
            <p:ph sz="half" idx="2"/>
          </p:nvPr>
        </p:nvSpPr>
        <p:spPr>
          <a:xfrm>
            <a:off x="4605338" y="1628775"/>
            <a:ext cx="4359275" cy="4330700"/>
          </a:xfrm>
        </p:spPr>
        <p:txBody>
          <a:bodyPr/>
          <a:lstStyle/>
          <a:p>
            <a:r>
              <a:rPr lang="en-GB" sz="2000" smtClean="0">
                <a:solidFill>
                  <a:srgbClr val="FF0000"/>
                </a:solidFill>
              </a:rPr>
              <a:t>Many primary and secondary schools have good leadership. In secondary schools, the best senior leaders put as high a priority on standards in key stage 3 as in key stage 4.  </a:t>
            </a:r>
          </a:p>
          <a:p>
            <a:r>
              <a:rPr lang="en-GB" sz="2000" smtClean="0">
                <a:solidFill>
                  <a:srgbClr val="FF0000"/>
                </a:solidFill>
              </a:rPr>
              <a:t>Overall, a majority of primary schools and a minority of secondary schools have good quality improvement systems.  There are weaknesses in the improvement plans of a minority of schools, which lack enough detail and  quantitative success criteria.</a:t>
            </a:r>
          </a:p>
          <a:p>
            <a:endParaRPr lang="en-GB"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1588" y="188913"/>
            <a:ext cx="7772400" cy="1368425"/>
          </a:xfrm>
        </p:spPr>
        <p:txBody>
          <a:bodyPr/>
          <a:lstStyle/>
          <a:p>
            <a:pPr eaLnBrk="1" hangingPunct="1"/>
            <a:r>
              <a:rPr lang="en-GB" sz="3200" dirty="0" err="1" smtClean="0">
                <a:solidFill>
                  <a:srgbClr val="015284"/>
                </a:solidFill>
              </a:rPr>
              <a:t>Argymhellion</a:t>
            </a:r>
            <a:r>
              <a:rPr lang="en-US" sz="3200" dirty="0" smtClean="0">
                <a:solidFill>
                  <a:srgbClr val="015284"/>
                </a:solidFill>
              </a:rPr>
              <a:t/>
            </a:r>
            <a:br>
              <a:rPr lang="en-US" sz="3200" dirty="0" smtClean="0">
                <a:solidFill>
                  <a:srgbClr val="015284"/>
                </a:solidFill>
              </a:rPr>
            </a:br>
            <a:r>
              <a:rPr lang="en-GB" sz="3200" dirty="0" smtClean="0"/>
              <a:t>Recommendations</a:t>
            </a:r>
            <a:br>
              <a:rPr lang="en-GB" sz="3200" dirty="0" smtClean="0"/>
            </a:br>
            <a:endParaRPr lang="en-US" sz="3200" dirty="0" smtClean="0">
              <a:solidFill>
                <a:srgbClr val="015284"/>
              </a:solidFill>
            </a:endParaRPr>
          </a:p>
        </p:txBody>
      </p:sp>
      <p:sp>
        <p:nvSpPr>
          <p:cNvPr id="12291" name="Rectangle 3"/>
          <p:cNvSpPr>
            <a:spLocks noGrp="1" noChangeArrowheads="1"/>
          </p:cNvSpPr>
          <p:nvPr>
            <p:ph type="body" sz="half" idx="1"/>
          </p:nvPr>
        </p:nvSpPr>
        <p:spPr>
          <a:xfrm>
            <a:off x="0" y="1268413"/>
            <a:ext cx="4643438" cy="5589587"/>
          </a:xfrm>
        </p:spPr>
        <p:txBody>
          <a:bodyPr/>
          <a:lstStyle/>
          <a:p>
            <a:pPr marL="0" indent="0">
              <a:buFontTx/>
              <a:buNone/>
            </a:pPr>
            <a:r>
              <a:rPr lang="en-GB" sz="2000" b="1" dirty="0" err="1" smtClean="0"/>
              <a:t>Dylai</a:t>
            </a:r>
            <a:r>
              <a:rPr lang="en-GB" sz="2000" b="1" dirty="0" smtClean="0"/>
              <a:t> </a:t>
            </a:r>
            <a:r>
              <a:rPr lang="en-GB" sz="2000" b="1" dirty="0" err="1" smtClean="0"/>
              <a:t>ysgolion</a:t>
            </a:r>
            <a:r>
              <a:rPr lang="en-GB" sz="2000" b="1" dirty="0" smtClean="0"/>
              <a:t> </a:t>
            </a:r>
            <a:r>
              <a:rPr lang="en-GB" sz="2000" b="1" dirty="0" err="1" smtClean="0"/>
              <a:t>cynradd</a:t>
            </a:r>
            <a:r>
              <a:rPr lang="en-GB" sz="2000" b="1" dirty="0" smtClean="0"/>
              <a:t> ac </a:t>
            </a:r>
            <a:r>
              <a:rPr lang="en-GB" sz="2000" b="1" dirty="0" err="1" smtClean="0"/>
              <a:t>ysgolion</a:t>
            </a:r>
            <a:r>
              <a:rPr lang="en-GB" sz="2000" b="1" dirty="0" smtClean="0"/>
              <a:t> </a:t>
            </a:r>
            <a:r>
              <a:rPr lang="en-GB" sz="2000" b="1" dirty="0" err="1" smtClean="0"/>
              <a:t>uwchradd</a:t>
            </a:r>
            <a:r>
              <a:rPr lang="en-GB" sz="2000" b="1" dirty="0" smtClean="0"/>
              <a:t>: </a:t>
            </a:r>
            <a:endParaRPr lang="en-GB" sz="2000" dirty="0" smtClean="0"/>
          </a:p>
          <a:p>
            <a:r>
              <a:rPr lang="en-GB" sz="2000" dirty="0" err="1" smtClean="0"/>
              <a:t>barhau</a:t>
            </a:r>
            <a:r>
              <a:rPr lang="en-GB" sz="2000" dirty="0" smtClean="0"/>
              <a:t> </a:t>
            </a:r>
            <a:r>
              <a:rPr lang="en-GB" sz="2000" dirty="0" err="1" smtClean="0"/>
              <a:t>i</a:t>
            </a:r>
            <a:r>
              <a:rPr lang="en-GB" sz="2000" dirty="0" smtClean="0"/>
              <a:t> </a:t>
            </a:r>
            <a:r>
              <a:rPr lang="en-GB" sz="2000" dirty="0" err="1" smtClean="0"/>
              <a:t>ganolbwyntio</a:t>
            </a:r>
            <a:r>
              <a:rPr lang="en-GB" sz="2000" dirty="0" smtClean="0"/>
              <a:t> </a:t>
            </a:r>
            <a:r>
              <a:rPr lang="en-GB" sz="2000" dirty="0" err="1" smtClean="0"/>
              <a:t>ar</a:t>
            </a:r>
            <a:r>
              <a:rPr lang="en-GB" sz="2000" dirty="0" smtClean="0"/>
              <a:t> </a:t>
            </a:r>
            <a:r>
              <a:rPr lang="en-GB" sz="2000" dirty="0" err="1" smtClean="0"/>
              <a:t>godi</a:t>
            </a:r>
            <a:r>
              <a:rPr lang="en-GB" sz="2000" dirty="0" smtClean="0"/>
              <a:t> </a:t>
            </a:r>
            <a:r>
              <a:rPr lang="en-GB" sz="2000" dirty="0" err="1" smtClean="0"/>
              <a:t>safonau</a:t>
            </a:r>
            <a:r>
              <a:rPr lang="en-GB" sz="2000" dirty="0" smtClean="0"/>
              <a:t> </a:t>
            </a:r>
            <a:r>
              <a:rPr lang="en-GB" sz="2000" dirty="0" err="1" smtClean="0"/>
              <a:t>ysgrifennu</a:t>
            </a:r>
            <a:r>
              <a:rPr lang="en-GB" sz="2000" dirty="0" smtClean="0"/>
              <a:t> </a:t>
            </a:r>
            <a:r>
              <a:rPr lang="en-GB" sz="2000" dirty="0" err="1" smtClean="0"/>
              <a:t>annibynnol</a:t>
            </a:r>
            <a:r>
              <a:rPr lang="en-GB" sz="2000" dirty="0" smtClean="0"/>
              <a:t> ac </a:t>
            </a:r>
            <a:r>
              <a:rPr lang="en-GB" sz="2000" dirty="0" err="1" smtClean="0"/>
              <a:t>ysgrifennu</a:t>
            </a:r>
            <a:r>
              <a:rPr lang="en-GB" sz="2000" dirty="0" smtClean="0"/>
              <a:t> </a:t>
            </a:r>
            <a:r>
              <a:rPr lang="en-GB" sz="2000" dirty="0" err="1" smtClean="0"/>
              <a:t>estynedig</a:t>
            </a:r>
            <a:r>
              <a:rPr lang="en-GB" sz="2000" dirty="0" smtClean="0"/>
              <a:t> </a:t>
            </a:r>
            <a:r>
              <a:rPr lang="en-GB" sz="2000" dirty="0" err="1" smtClean="0"/>
              <a:t>disgyblion</a:t>
            </a:r>
            <a:r>
              <a:rPr lang="en-GB" sz="2000" dirty="0" smtClean="0"/>
              <a:t>, </a:t>
            </a:r>
            <a:br>
              <a:rPr lang="en-GB" sz="2000" dirty="0" smtClean="0"/>
            </a:br>
            <a:r>
              <a:rPr lang="en-GB" sz="2000" dirty="0" err="1" smtClean="0"/>
              <a:t>gan</a:t>
            </a:r>
            <a:r>
              <a:rPr lang="en-GB" sz="2000" dirty="0" smtClean="0"/>
              <a:t> </a:t>
            </a:r>
            <a:r>
              <a:rPr lang="en-GB" sz="2000" dirty="0" err="1" smtClean="0"/>
              <a:t>roi</a:t>
            </a:r>
            <a:r>
              <a:rPr lang="en-GB" sz="2000" dirty="0" smtClean="0"/>
              <a:t> </a:t>
            </a:r>
            <a:r>
              <a:rPr lang="en-GB" sz="2000" dirty="0" err="1" smtClean="0"/>
              <a:t>sylw</a:t>
            </a:r>
            <a:r>
              <a:rPr lang="en-GB" sz="2000" dirty="0" smtClean="0"/>
              <a:t> </a:t>
            </a:r>
            <a:r>
              <a:rPr lang="en-GB" sz="2000" dirty="0" err="1" smtClean="0"/>
              <a:t>manwl</a:t>
            </a:r>
            <a:r>
              <a:rPr lang="en-GB" sz="2000" dirty="0" smtClean="0"/>
              <a:t> </a:t>
            </a:r>
            <a:r>
              <a:rPr lang="en-GB" sz="2000" dirty="0" err="1" smtClean="0"/>
              <a:t>i</a:t>
            </a:r>
            <a:r>
              <a:rPr lang="en-GB" sz="2000" dirty="0" smtClean="0"/>
              <a:t> </a:t>
            </a:r>
            <a:r>
              <a:rPr lang="en-GB" sz="2000" dirty="0" err="1" smtClean="0"/>
              <a:t>gynnwys</a:t>
            </a:r>
            <a:r>
              <a:rPr lang="en-GB" sz="2000" dirty="0" smtClean="0"/>
              <a:t>, </a:t>
            </a:r>
            <a:r>
              <a:rPr lang="en-GB" sz="2000" dirty="0" err="1" smtClean="0"/>
              <a:t>mynegiant</a:t>
            </a:r>
            <a:r>
              <a:rPr lang="en-GB" sz="2000" dirty="0" smtClean="0"/>
              <a:t> a </a:t>
            </a:r>
            <a:r>
              <a:rPr lang="en-GB" sz="2000" dirty="0" err="1" smtClean="0"/>
              <a:t>chywirdeb</a:t>
            </a:r>
            <a:r>
              <a:rPr lang="en-GB" sz="2000" dirty="0" smtClean="0"/>
              <a:t>;</a:t>
            </a:r>
          </a:p>
          <a:p>
            <a:r>
              <a:rPr lang="en-GB" sz="2000" dirty="0" err="1" smtClean="0"/>
              <a:t>parhau</a:t>
            </a:r>
            <a:r>
              <a:rPr lang="en-GB" sz="2000" dirty="0" smtClean="0"/>
              <a:t> </a:t>
            </a:r>
            <a:r>
              <a:rPr lang="en-GB" sz="2000" dirty="0" err="1" smtClean="0"/>
              <a:t>i</a:t>
            </a:r>
            <a:r>
              <a:rPr lang="en-GB" sz="2000" dirty="0" smtClean="0"/>
              <a:t> </a:t>
            </a:r>
            <a:r>
              <a:rPr lang="en-GB" sz="2000" dirty="0" err="1" smtClean="0"/>
              <a:t>wella</a:t>
            </a:r>
            <a:r>
              <a:rPr lang="en-GB" sz="2000" dirty="0" smtClean="0"/>
              <a:t> </a:t>
            </a:r>
            <a:r>
              <a:rPr lang="en-GB" sz="2000" dirty="0" err="1" smtClean="0"/>
              <a:t>gallu</a:t>
            </a:r>
            <a:r>
              <a:rPr lang="en-GB" sz="2000" dirty="0" smtClean="0"/>
              <a:t> </a:t>
            </a:r>
            <a:r>
              <a:rPr lang="en-GB" sz="2000" dirty="0" err="1" smtClean="0"/>
              <a:t>disgyblion</a:t>
            </a:r>
            <a:r>
              <a:rPr lang="en-GB" sz="2000" dirty="0" smtClean="0"/>
              <a:t> </a:t>
            </a:r>
            <a:r>
              <a:rPr lang="en-GB" sz="2000" dirty="0" err="1" smtClean="0"/>
              <a:t>i</a:t>
            </a:r>
            <a:r>
              <a:rPr lang="en-GB" sz="2000" dirty="0" smtClean="0"/>
              <a:t> </a:t>
            </a:r>
            <a:r>
              <a:rPr lang="en-GB" sz="2000" dirty="0" err="1" smtClean="0"/>
              <a:t>ddarllen</a:t>
            </a:r>
            <a:r>
              <a:rPr lang="en-GB" sz="2000" dirty="0" smtClean="0"/>
              <a:t> </a:t>
            </a:r>
            <a:r>
              <a:rPr lang="en-GB" sz="2000" dirty="0" err="1" smtClean="0"/>
              <a:t>er</a:t>
            </a:r>
            <a:r>
              <a:rPr lang="en-GB" sz="2000" dirty="0" smtClean="0"/>
              <a:t> </a:t>
            </a:r>
            <a:r>
              <a:rPr lang="en-GB" sz="2000" dirty="0" err="1" smtClean="0"/>
              <a:t>gwybodaeth</a:t>
            </a:r>
            <a:r>
              <a:rPr lang="en-GB" sz="2000" dirty="0" smtClean="0"/>
              <a:t> a </a:t>
            </a:r>
            <a:r>
              <a:rPr lang="en-GB" sz="2000" dirty="0" err="1" smtClean="0"/>
              <a:t>defnyddio</a:t>
            </a:r>
            <a:r>
              <a:rPr lang="en-GB" sz="2000" dirty="0" smtClean="0"/>
              <a:t> </a:t>
            </a:r>
            <a:r>
              <a:rPr lang="en-GB" sz="2000" dirty="0" err="1" smtClean="0"/>
              <a:t>medrau</a:t>
            </a:r>
            <a:r>
              <a:rPr lang="en-GB" sz="2000" dirty="0" smtClean="0"/>
              <a:t> </a:t>
            </a:r>
            <a:r>
              <a:rPr lang="en-GB" sz="2000" dirty="0" err="1" smtClean="0"/>
              <a:t>darllen</a:t>
            </a:r>
            <a:r>
              <a:rPr lang="en-GB" sz="2000" dirty="0" smtClean="0"/>
              <a:t> </a:t>
            </a:r>
            <a:r>
              <a:rPr lang="en-GB" sz="2000" dirty="0" err="1" smtClean="0"/>
              <a:t>lefel</a:t>
            </a:r>
            <a:r>
              <a:rPr lang="en-GB" sz="2000" dirty="0" smtClean="0"/>
              <a:t> </a:t>
            </a:r>
            <a:r>
              <a:rPr lang="en-GB" sz="2000" dirty="0" err="1" smtClean="0"/>
              <a:t>uwch</a:t>
            </a:r>
            <a:r>
              <a:rPr lang="en-GB" sz="2000" dirty="0" smtClean="0"/>
              <a:t>;</a:t>
            </a:r>
          </a:p>
          <a:p>
            <a:r>
              <a:rPr lang="en-GB" sz="2000" dirty="0" err="1" smtClean="0"/>
              <a:t>mynd</a:t>
            </a:r>
            <a:r>
              <a:rPr lang="en-GB" sz="2000" dirty="0" smtClean="0"/>
              <a:t> </a:t>
            </a:r>
            <a:r>
              <a:rPr lang="en-GB" sz="2000" dirty="0" err="1" smtClean="0"/>
              <a:t>i’r</a:t>
            </a:r>
            <a:r>
              <a:rPr lang="en-GB" sz="2000" dirty="0" smtClean="0"/>
              <a:t> </a:t>
            </a:r>
            <a:r>
              <a:rPr lang="en-GB" sz="2000" dirty="0" err="1" smtClean="0"/>
              <a:t>afael</a:t>
            </a:r>
            <a:r>
              <a:rPr lang="en-GB" sz="2000" dirty="0" smtClean="0"/>
              <a:t> â </a:t>
            </a:r>
            <a:r>
              <a:rPr lang="en-GB" sz="2000" dirty="0" err="1" smtClean="0"/>
              <a:t>thanberfformiad</a:t>
            </a:r>
            <a:r>
              <a:rPr lang="en-GB" sz="2000" dirty="0" smtClean="0"/>
              <a:t> </a:t>
            </a:r>
            <a:r>
              <a:rPr lang="en-GB" sz="2000" dirty="0" err="1" smtClean="0"/>
              <a:t>disgyblion</a:t>
            </a:r>
            <a:r>
              <a:rPr lang="en-GB" sz="2000" dirty="0" smtClean="0"/>
              <a:t> </a:t>
            </a:r>
            <a:r>
              <a:rPr lang="en-GB" sz="2000" dirty="0" err="1" smtClean="0"/>
              <a:t>sy’n</a:t>
            </a:r>
            <a:r>
              <a:rPr lang="en-GB" sz="2000" dirty="0" smtClean="0"/>
              <a:t> </a:t>
            </a:r>
            <a:r>
              <a:rPr lang="en-GB" sz="2000" dirty="0" err="1" smtClean="0"/>
              <a:t>cael</a:t>
            </a:r>
            <a:r>
              <a:rPr lang="en-GB" sz="2000" dirty="0" smtClean="0"/>
              <a:t> </a:t>
            </a:r>
            <a:r>
              <a:rPr lang="en-GB" sz="2000" dirty="0" err="1" smtClean="0"/>
              <a:t>hawlio</a:t>
            </a:r>
            <a:r>
              <a:rPr lang="en-GB" sz="2000" dirty="0" smtClean="0"/>
              <a:t> </a:t>
            </a:r>
            <a:r>
              <a:rPr lang="en-GB" sz="2000" dirty="0" err="1" smtClean="0"/>
              <a:t>PYDd</a:t>
            </a:r>
            <a:r>
              <a:rPr lang="en-GB" sz="2000" dirty="0" smtClean="0"/>
              <a:t> </a:t>
            </a:r>
            <a:r>
              <a:rPr lang="en-GB" sz="2000" dirty="0" err="1" smtClean="0"/>
              <a:t>mewn</a:t>
            </a:r>
            <a:r>
              <a:rPr lang="en-GB" sz="2000" dirty="0" smtClean="0"/>
              <a:t> </a:t>
            </a:r>
            <a:r>
              <a:rPr lang="en-GB" sz="2000" dirty="0" err="1" smtClean="0"/>
              <a:t>Saesneg</a:t>
            </a:r>
            <a:r>
              <a:rPr lang="en-GB" sz="2000" dirty="0" smtClean="0"/>
              <a:t>:</a:t>
            </a:r>
          </a:p>
          <a:p>
            <a:r>
              <a:rPr lang="en-GB" sz="2000" dirty="0" err="1" smtClean="0"/>
              <a:t>darparu</a:t>
            </a:r>
            <a:r>
              <a:rPr lang="en-GB" sz="2000" dirty="0" smtClean="0"/>
              <a:t> </a:t>
            </a:r>
            <a:r>
              <a:rPr lang="en-GB" sz="2000" dirty="0" err="1" smtClean="0"/>
              <a:t>gwaith</a:t>
            </a:r>
            <a:r>
              <a:rPr lang="en-GB" sz="2000" dirty="0" smtClean="0"/>
              <a:t> </a:t>
            </a:r>
            <a:r>
              <a:rPr lang="en-GB" sz="2000" dirty="0" err="1" smtClean="0"/>
              <a:t>heriol</a:t>
            </a:r>
            <a:r>
              <a:rPr lang="en-GB" sz="2000" dirty="0" smtClean="0"/>
              <a:t> </a:t>
            </a:r>
            <a:r>
              <a:rPr lang="en-GB" sz="2000" dirty="0" err="1" smtClean="0"/>
              <a:t>mewn</a:t>
            </a:r>
            <a:r>
              <a:rPr lang="en-GB" sz="2000" dirty="0" smtClean="0"/>
              <a:t> </a:t>
            </a:r>
            <a:r>
              <a:rPr lang="en-GB" sz="2000" dirty="0" err="1" smtClean="0"/>
              <a:t>Saesneg</a:t>
            </a:r>
            <a:r>
              <a:rPr lang="en-GB" sz="2000" dirty="0" smtClean="0"/>
              <a:t> </a:t>
            </a:r>
            <a:r>
              <a:rPr lang="en-GB" sz="2000" dirty="0" err="1" smtClean="0"/>
              <a:t>i</a:t>
            </a:r>
            <a:r>
              <a:rPr lang="en-GB" sz="2000" dirty="0" smtClean="0"/>
              <a:t> </a:t>
            </a:r>
            <a:r>
              <a:rPr lang="en-GB" sz="2000" dirty="0" err="1" smtClean="0"/>
              <a:t>ymestyn</a:t>
            </a:r>
            <a:r>
              <a:rPr lang="en-GB" sz="2000" dirty="0" smtClean="0"/>
              <a:t> </a:t>
            </a:r>
            <a:r>
              <a:rPr lang="en-GB" sz="2000" dirty="0" err="1" smtClean="0"/>
              <a:t>pob</a:t>
            </a:r>
            <a:r>
              <a:rPr lang="en-GB" sz="2000" dirty="0" smtClean="0"/>
              <a:t> </a:t>
            </a:r>
            <a:r>
              <a:rPr lang="en-GB" sz="2000" dirty="0" err="1" smtClean="0"/>
              <a:t>disgybl</a:t>
            </a:r>
            <a:r>
              <a:rPr lang="en-GB" sz="2000" dirty="0" smtClean="0"/>
              <a:t>, </a:t>
            </a:r>
            <a:r>
              <a:rPr lang="en-GB" sz="2000" dirty="0" err="1" smtClean="0"/>
              <a:t>yn</a:t>
            </a:r>
            <a:r>
              <a:rPr lang="en-GB" sz="2000" dirty="0" smtClean="0"/>
              <a:t> </a:t>
            </a:r>
            <a:r>
              <a:rPr lang="en-GB" sz="2000" dirty="0" err="1" smtClean="0"/>
              <a:t>enwedig</a:t>
            </a:r>
            <a:r>
              <a:rPr lang="en-GB" sz="2000" dirty="0" smtClean="0"/>
              <a:t> y </a:t>
            </a:r>
            <a:r>
              <a:rPr lang="en-GB" sz="2000" dirty="0" err="1" smtClean="0"/>
              <a:t>rhai</a:t>
            </a:r>
            <a:r>
              <a:rPr lang="en-GB" sz="2000" dirty="0" smtClean="0"/>
              <a:t> </a:t>
            </a:r>
            <a:r>
              <a:rPr lang="en-GB" sz="2000" dirty="0" err="1" smtClean="0"/>
              <a:t>mwy</a:t>
            </a:r>
            <a:r>
              <a:rPr lang="en-GB" sz="2000" dirty="0" smtClean="0"/>
              <a:t> </a:t>
            </a:r>
            <a:r>
              <a:rPr lang="en-GB" sz="2000" dirty="0" err="1" smtClean="0"/>
              <a:t>abl</a:t>
            </a:r>
            <a:r>
              <a:rPr lang="en-GB" sz="2000" dirty="0" smtClean="0"/>
              <a:t>; </a:t>
            </a:r>
          </a:p>
          <a:p>
            <a:pPr marL="0" indent="0">
              <a:buFontTx/>
              <a:buNone/>
            </a:pPr>
            <a:endParaRPr lang="en-GB" sz="2000" dirty="0" smtClean="0"/>
          </a:p>
        </p:txBody>
      </p:sp>
      <p:sp>
        <p:nvSpPr>
          <p:cNvPr id="4" name="Rectangle 3"/>
          <p:cNvSpPr txBox="1">
            <a:spLocks noChangeArrowheads="1"/>
          </p:cNvSpPr>
          <p:nvPr/>
        </p:nvSpPr>
        <p:spPr bwMode="auto">
          <a:xfrm>
            <a:off x="4572000" y="1341438"/>
            <a:ext cx="4556125" cy="5084762"/>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defRPr/>
            </a:pPr>
            <a:r>
              <a:rPr lang="en-GB" sz="2000" b="1" kern="0" dirty="0" smtClean="0">
                <a:solidFill>
                  <a:srgbClr val="FF0000"/>
                </a:solidFill>
              </a:rPr>
              <a:t>Primary and secondary schools should: </a:t>
            </a:r>
            <a:endParaRPr lang="en-GB" sz="2000" kern="0" dirty="0" smtClean="0">
              <a:solidFill>
                <a:srgbClr val="FF0000"/>
              </a:solidFill>
            </a:endParaRPr>
          </a:p>
          <a:p>
            <a:pPr>
              <a:defRPr/>
            </a:pPr>
            <a:r>
              <a:rPr lang="en-GB" sz="2000" kern="0" dirty="0" smtClean="0">
                <a:solidFill>
                  <a:srgbClr val="FF0000"/>
                </a:solidFill>
              </a:rPr>
              <a:t>continue to focus on raising standards of pupils’ independent </a:t>
            </a:r>
            <a:br>
              <a:rPr lang="en-GB" sz="2000" kern="0" dirty="0" smtClean="0">
                <a:solidFill>
                  <a:srgbClr val="FF0000"/>
                </a:solidFill>
              </a:rPr>
            </a:br>
            <a:r>
              <a:rPr lang="en-GB" sz="2000" kern="0" dirty="0" smtClean="0">
                <a:solidFill>
                  <a:srgbClr val="FF0000"/>
                </a:solidFill>
              </a:rPr>
              <a:t>and extended writing, giving close attention to content, expression </a:t>
            </a:r>
            <a:br>
              <a:rPr lang="en-GB" sz="2000" kern="0" dirty="0" smtClean="0">
                <a:solidFill>
                  <a:srgbClr val="FF0000"/>
                </a:solidFill>
              </a:rPr>
            </a:br>
            <a:r>
              <a:rPr lang="en-GB" sz="2000" kern="0" dirty="0" smtClean="0">
                <a:solidFill>
                  <a:srgbClr val="FF0000"/>
                </a:solidFill>
              </a:rPr>
              <a:t>and accuracy;</a:t>
            </a:r>
          </a:p>
          <a:p>
            <a:pPr>
              <a:defRPr/>
            </a:pPr>
            <a:r>
              <a:rPr lang="en-GB" sz="2000" kern="0" dirty="0" smtClean="0">
                <a:solidFill>
                  <a:srgbClr val="FF0000"/>
                </a:solidFill>
              </a:rPr>
              <a:t>continue to raise pupils’ ability to read for information and use </a:t>
            </a:r>
            <a:br>
              <a:rPr lang="en-GB" sz="2000" kern="0" dirty="0" smtClean="0">
                <a:solidFill>
                  <a:srgbClr val="FF0000"/>
                </a:solidFill>
              </a:rPr>
            </a:br>
            <a:r>
              <a:rPr lang="en-GB" sz="2000" kern="0" dirty="0" smtClean="0">
                <a:solidFill>
                  <a:srgbClr val="FF0000"/>
                </a:solidFill>
              </a:rPr>
              <a:t>higher-order reading skills; </a:t>
            </a:r>
          </a:p>
          <a:p>
            <a:pPr>
              <a:defRPr/>
            </a:pPr>
            <a:r>
              <a:rPr lang="en-GB" sz="2000" kern="0" dirty="0" smtClean="0">
                <a:solidFill>
                  <a:srgbClr val="FF0000"/>
                </a:solidFill>
              </a:rPr>
              <a:t>tackle the underperformance of pupils entitled to FSM in English;</a:t>
            </a:r>
          </a:p>
          <a:p>
            <a:pPr>
              <a:defRPr/>
            </a:pPr>
            <a:r>
              <a:rPr lang="en-GB" sz="2000" kern="0" dirty="0" smtClean="0">
                <a:solidFill>
                  <a:srgbClr val="FF0000"/>
                </a:solidFill>
              </a:rPr>
              <a:t>provide challenging work in English to stretch all pupils, particularly the more able; </a:t>
            </a:r>
          </a:p>
          <a:p>
            <a:pPr marL="0" indent="0">
              <a:buFontTx/>
              <a:buNone/>
              <a:defRPr/>
            </a:pPr>
            <a:endParaRPr lang="en-GB" sz="2000" kern="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1588" y="188913"/>
            <a:ext cx="7772400" cy="719137"/>
          </a:xfrm>
        </p:spPr>
        <p:txBody>
          <a:bodyPr/>
          <a:lstStyle/>
          <a:p>
            <a:pPr eaLnBrk="1" hangingPunct="1"/>
            <a:r>
              <a:rPr lang="en-GB" sz="3200" smtClean="0">
                <a:solidFill>
                  <a:srgbClr val="015284"/>
                </a:solidFill>
              </a:rPr>
              <a:t>Argymhellion</a:t>
            </a:r>
            <a:r>
              <a:rPr lang="en-US" sz="3200" smtClean="0">
                <a:solidFill>
                  <a:srgbClr val="015284"/>
                </a:solidFill>
              </a:rPr>
              <a:t/>
            </a:r>
            <a:br>
              <a:rPr lang="en-US" sz="3200" smtClean="0">
                <a:solidFill>
                  <a:srgbClr val="015284"/>
                </a:solidFill>
              </a:rPr>
            </a:br>
            <a:r>
              <a:rPr lang="en-GB" sz="3200" smtClean="0"/>
              <a:t>Recommendations</a:t>
            </a:r>
            <a:endParaRPr lang="en-US" sz="3200" smtClean="0">
              <a:solidFill>
                <a:srgbClr val="015284"/>
              </a:solidFill>
            </a:endParaRPr>
          </a:p>
        </p:txBody>
      </p:sp>
      <p:sp>
        <p:nvSpPr>
          <p:cNvPr id="12291" name="Rectangle 3"/>
          <p:cNvSpPr>
            <a:spLocks noGrp="1" noChangeArrowheads="1"/>
          </p:cNvSpPr>
          <p:nvPr>
            <p:ph type="body" sz="half" idx="1"/>
          </p:nvPr>
        </p:nvSpPr>
        <p:spPr>
          <a:xfrm>
            <a:off x="0" y="1052513"/>
            <a:ext cx="4643438" cy="5805487"/>
          </a:xfrm>
        </p:spPr>
        <p:txBody>
          <a:bodyPr/>
          <a:lstStyle/>
          <a:p>
            <a:pPr>
              <a:defRPr/>
            </a:pPr>
            <a:endParaRPr lang="en-GB" sz="900" dirty="0" smtClean="0"/>
          </a:p>
          <a:p>
            <a:pPr>
              <a:defRPr/>
            </a:pPr>
            <a:r>
              <a:rPr lang="en-GB" sz="2000" dirty="0" err="1" smtClean="0"/>
              <a:t>cytuno</a:t>
            </a:r>
            <a:r>
              <a:rPr lang="en-GB" sz="2000" dirty="0" smtClean="0"/>
              <a:t> </a:t>
            </a:r>
            <a:r>
              <a:rPr lang="en-GB" sz="2000" dirty="0" err="1" smtClean="0"/>
              <a:t>sut</a:t>
            </a:r>
            <a:r>
              <a:rPr lang="en-GB" sz="2000" dirty="0" smtClean="0"/>
              <a:t> </a:t>
            </a:r>
            <a:r>
              <a:rPr lang="en-GB" sz="2000" dirty="0" err="1" smtClean="0"/>
              <a:t>i</a:t>
            </a:r>
            <a:r>
              <a:rPr lang="en-GB" sz="2000" dirty="0" smtClean="0"/>
              <a:t> </a:t>
            </a:r>
            <a:r>
              <a:rPr lang="en-GB" sz="2000" dirty="0" err="1" smtClean="0"/>
              <a:t>addysgu</a:t>
            </a:r>
            <a:r>
              <a:rPr lang="en-GB" sz="2000" dirty="0" smtClean="0"/>
              <a:t> </a:t>
            </a:r>
            <a:r>
              <a:rPr lang="en-GB" sz="2000" dirty="0" err="1" smtClean="0"/>
              <a:t>sillafu</a:t>
            </a:r>
            <a:r>
              <a:rPr lang="en-GB" sz="2000" dirty="0" smtClean="0"/>
              <a:t>, </a:t>
            </a:r>
            <a:r>
              <a:rPr lang="en-GB" sz="2000" dirty="0" err="1" smtClean="0"/>
              <a:t>atalnodi</a:t>
            </a:r>
            <a:r>
              <a:rPr lang="en-GB" sz="2000" dirty="0" smtClean="0"/>
              <a:t> a </a:t>
            </a:r>
            <a:r>
              <a:rPr lang="en-GB" sz="2000" dirty="0" err="1" smtClean="0"/>
              <a:t>gramadeg</a:t>
            </a:r>
            <a:r>
              <a:rPr lang="en-GB" sz="2000" dirty="0" smtClean="0"/>
              <a:t> a </a:t>
            </a:r>
            <a:r>
              <a:rPr lang="en-GB" sz="2000" dirty="0" err="1" smtClean="0"/>
              <a:t>darparu</a:t>
            </a:r>
            <a:r>
              <a:rPr lang="en-GB" sz="2000" dirty="0" smtClean="0"/>
              <a:t> </a:t>
            </a:r>
            <a:r>
              <a:rPr lang="en-GB" sz="2000" dirty="0" err="1" smtClean="0"/>
              <a:t>cysondeb</a:t>
            </a:r>
            <a:r>
              <a:rPr lang="en-GB" sz="2000" dirty="0" smtClean="0"/>
              <a:t> </a:t>
            </a:r>
            <a:r>
              <a:rPr lang="en-GB" sz="2000" dirty="0" err="1" smtClean="0"/>
              <a:t>mewn</a:t>
            </a:r>
            <a:r>
              <a:rPr lang="en-GB" sz="2000" dirty="0" smtClean="0"/>
              <a:t> </a:t>
            </a:r>
            <a:r>
              <a:rPr lang="en-GB" sz="2000" dirty="0" err="1" smtClean="0"/>
              <a:t>dulliau</a:t>
            </a:r>
            <a:r>
              <a:rPr lang="en-GB" sz="2000" dirty="0" smtClean="0"/>
              <a:t>, </a:t>
            </a:r>
            <a:r>
              <a:rPr lang="en-GB" sz="2000" dirty="0" err="1" smtClean="0"/>
              <a:t>fel</a:t>
            </a:r>
            <a:r>
              <a:rPr lang="en-GB" sz="2000" dirty="0" smtClean="0"/>
              <a:t> </a:t>
            </a:r>
            <a:r>
              <a:rPr lang="en-GB" sz="2000" dirty="0" err="1" smtClean="0"/>
              <a:t>addysgu</a:t>
            </a:r>
            <a:r>
              <a:rPr lang="en-GB" sz="2000" dirty="0" smtClean="0"/>
              <a:t> </a:t>
            </a:r>
            <a:r>
              <a:rPr lang="en-GB" sz="2000" dirty="0" err="1" smtClean="0"/>
              <a:t>rheolau</a:t>
            </a:r>
            <a:r>
              <a:rPr lang="en-GB" sz="2000" dirty="0" smtClean="0"/>
              <a:t> </a:t>
            </a:r>
            <a:br>
              <a:rPr lang="en-GB" sz="2000" dirty="0" smtClean="0"/>
            </a:br>
            <a:r>
              <a:rPr lang="en-GB" sz="2000" dirty="0" smtClean="0"/>
              <a:t>a </a:t>
            </a:r>
            <a:r>
              <a:rPr lang="en-GB" sz="2000" dirty="0" err="1" smtClean="0"/>
              <a:t>strategaethau</a:t>
            </a:r>
            <a:r>
              <a:rPr lang="en-GB" sz="2000" dirty="0" smtClean="0"/>
              <a:t> </a:t>
            </a:r>
            <a:r>
              <a:rPr lang="en-GB" sz="2000" dirty="0" err="1" smtClean="0"/>
              <a:t>sillafu</a:t>
            </a:r>
            <a:r>
              <a:rPr lang="en-GB" sz="2000" dirty="0" smtClean="0"/>
              <a:t>;   </a:t>
            </a:r>
          </a:p>
          <a:p>
            <a:pPr>
              <a:defRPr/>
            </a:pPr>
            <a:r>
              <a:rPr lang="en-GB" sz="2000" dirty="0" err="1" smtClean="0"/>
              <a:t>gwella</a:t>
            </a:r>
            <a:r>
              <a:rPr lang="en-GB" sz="2000" dirty="0" smtClean="0"/>
              <a:t> </a:t>
            </a:r>
            <a:r>
              <a:rPr lang="en-GB" sz="2000" dirty="0" err="1" smtClean="0"/>
              <a:t>arferion</a:t>
            </a:r>
            <a:r>
              <a:rPr lang="en-GB" sz="2000" dirty="0" smtClean="0"/>
              <a:t> ‘</a:t>
            </a:r>
            <a:r>
              <a:rPr lang="en-GB" sz="2000" dirty="0" err="1" smtClean="0"/>
              <a:t>asesu</a:t>
            </a:r>
            <a:r>
              <a:rPr lang="en-GB" sz="2000" dirty="0" smtClean="0"/>
              <a:t> </a:t>
            </a:r>
            <a:r>
              <a:rPr lang="en-GB" sz="2000" dirty="0" err="1" smtClean="0"/>
              <a:t>ar</a:t>
            </a:r>
            <a:r>
              <a:rPr lang="en-GB" sz="2000" dirty="0" smtClean="0"/>
              <a:t> </a:t>
            </a:r>
            <a:r>
              <a:rPr lang="en-GB" sz="2000" dirty="0" err="1" smtClean="0"/>
              <a:t>gyfer</a:t>
            </a:r>
            <a:r>
              <a:rPr lang="en-GB" sz="2000" dirty="0" smtClean="0"/>
              <a:t> </a:t>
            </a:r>
            <a:r>
              <a:rPr lang="en-GB" sz="2000" dirty="0" err="1" smtClean="0"/>
              <a:t>dysgu</a:t>
            </a:r>
            <a:r>
              <a:rPr lang="en-GB" sz="2000" dirty="0" smtClean="0"/>
              <a:t>’ a </a:t>
            </a:r>
            <a:r>
              <a:rPr lang="en-GB" sz="2000" dirty="0" err="1" smtClean="0"/>
              <a:t>marcio</a:t>
            </a:r>
            <a:r>
              <a:rPr lang="en-GB" sz="2000" dirty="0" smtClean="0"/>
              <a:t> </a:t>
            </a:r>
            <a:r>
              <a:rPr lang="en-GB" sz="2000" dirty="0" err="1" smtClean="0"/>
              <a:t>gwaith</a:t>
            </a:r>
            <a:r>
              <a:rPr lang="en-GB" sz="2000" dirty="0" smtClean="0"/>
              <a:t> </a:t>
            </a:r>
            <a:r>
              <a:rPr lang="en-GB" sz="2000" dirty="0" err="1" smtClean="0"/>
              <a:t>disgyblion</a:t>
            </a:r>
            <a:r>
              <a:rPr lang="en-GB" sz="2000" dirty="0" smtClean="0"/>
              <a:t>;</a:t>
            </a:r>
          </a:p>
          <a:p>
            <a:pPr>
              <a:defRPr/>
            </a:pPr>
            <a:r>
              <a:rPr lang="en-GB" sz="2000" dirty="0" err="1" smtClean="0"/>
              <a:t>cyflawni</a:t>
            </a:r>
            <a:r>
              <a:rPr lang="en-GB" sz="2000" dirty="0" smtClean="0"/>
              <a:t> </a:t>
            </a:r>
            <a:r>
              <a:rPr lang="en-GB" sz="2000" dirty="0" err="1" smtClean="0"/>
              <a:t>cydbwysedd</a:t>
            </a:r>
            <a:r>
              <a:rPr lang="en-GB" sz="2000" dirty="0" smtClean="0"/>
              <a:t> </a:t>
            </a:r>
            <a:r>
              <a:rPr lang="en-GB" sz="2000" dirty="0" err="1" smtClean="0"/>
              <a:t>gwell</a:t>
            </a:r>
            <a:r>
              <a:rPr lang="en-GB" sz="2000" dirty="0" smtClean="0"/>
              <a:t> </a:t>
            </a:r>
            <a:r>
              <a:rPr lang="en-GB" sz="2000" dirty="0" err="1" smtClean="0"/>
              <a:t>rhwng</a:t>
            </a:r>
            <a:r>
              <a:rPr lang="en-GB" sz="2000" dirty="0" smtClean="0"/>
              <a:t> </a:t>
            </a:r>
            <a:r>
              <a:rPr lang="en-GB" sz="2000" dirty="0" err="1" smtClean="0"/>
              <a:t>deunydd</a:t>
            </a:r>
            <a:r>
              <a:rPr lang="en-GB" sz="2000" dirty="0" smtClean="0"/>
              <a:t> </a:t>
            </a:r>
            <a:r>
              <a:rPr lang="en-GB" sz="2000" dirty="0" err="1" smtClean="0"/>
              <a:t>llenyddol</a:t>
            </a:r>
            <a:r>
              <a:rPr lang="en-GB" sz="2000" dirty="0" smtClean="0"/>
              <a:t> ac </a:t>
            </a:r>
            <a:r>
              <a:rPr lang="en-GB" sz="2000" dirty="0" err="1" smtClean="0"/>
              <a:t>anllenyddol</a:t>
            </a:r>
            <a:r>
              <a:rPr lang="en-GB" sz="2000" dirty="0" smtClean="0"/>
              <a:t> </a:t>
            </a:r>
            <a:br>
              <a:rPr lang="en-GB" sz="2000" dirty="0" smtClean="0"/>
            </a:br>
            <a:r>
              <a:rPr lang="en-GB" sz="2000" dirty="0" smtClean="0"/>
              <a:t>a </a:t>
            </a:r>
            <a:r>
              <a:rPr lang="en-GB" sz="2000" dirty="0" err="1" smtClean="0"/>
              <a:t>chwmpasu</a:t>
            </a:r>
            <a:r>
              <a:rPr lang="en-GB" sz="2000" dirty="0" smtClean="0"/>
              <a:t> </a:t>
            </a:r>
            <a:r>
              <a:rPr lang="en-GB" sz="2000" dirty="0" err="1" smtClean="0"/>
              <a:t>pob</a:t>
            </a:r>
            <a:r>
              <a:rPr lang="en-GB" sz="2000" dirty="0" smtClean="0"/>
              <a:t> un </a:t>
            </a:r>
            <a:r>
              <a:rPr lang="en-GB" sz="2000" dirty="0" err="1" smtClean="0"/>
              <a:t>o’r</a:t>
            </a:r>
            <a:r>
              <a:rPr lang="en-GB" sz="2000" dirty="0" smtClean="0"/>
              <a:t> </a:t>
            </a:r>
            <a:r>
              <a:rPr lang="en-GB" sz="2000" dirty="0" err="1" smtClean="0"/>
              <a:t>saith</a:t>
            </a:r>
            <a:r>
              <a:rPr lang="en-GB" sz="2000" dirty="0" smtClean="0"/>
              <a:t> genre </a:t>
            </a:r>
            <a:r>
              <a:rPr lang="en-GB" sz="2000" dirty="0" err="1" smtClean="0"/>
              <a:t>ysgrifennu</a:t>
            </a:r>
            <a:r>
              <a:rPr lang="en-GB" sz="2000" dirty="0" smtClean="0"/>
              <a:t>;</a:t>
            </a:r>
          </a:p>
          <a:p>
            <a:pPr>
              <a:defRPr/>
            </a:pPr>
            <a:r>
              <a:rPr lang="en-GB" sz="2000" dirty="0" err="1" smtClean="0"/>
              <a:t>gweithio</a:t>
            </a:r>
            <a:r>
              <a:rPr lang="en-GB" sz="2000" dirty="0" smtClean="0"/>
              <a:t> </a:t>
            </a:r>
            <a:r>
              <a:rPr lang="en-GB" sz="2000" dirty="0" err="1" smtClean="0"/>
              <a:t>gydag</a:t>
            </a:r>
            <a:r>
              <a:rPr lang="en-GB" sz="2000" dirty="0" smtClean="0"/>
              <a:t> </a:t>
            </a:r>
            <a:r>
              <a:rPr lang="en-GB" sz="2000" dirty="0" err="1" smtClean="0"/>
              <a:t>ysgolion</a:t>
            </a:r>
            <a:r>
              <a:rPr lang="en-GB" sz="2000" dirty="0" smtClean="0"/>
              <a:t> </a:t>
            </a:r>
            <a:r>
              <a:rPr lang="en-GB" sz="2000" dirty="0" err="1" smtClean="0"/>
              <a:t>eraill</a:t>
            </a:r>
            <a:r>
              <a:rPr lang="en-GB" sz="2000" dirty="0" smtClean="0"/>
              <a:t> </a:t>
            </a:r>
            <a:r>
              <a:rPr lang="en-GB" sz="2000" dirty="0" err="1" smtClean="0"/>
              <a:t>i</a:t>
            </a:r>
            <a:r>
              <a:rPr lang="en-GB" sz="2000" dirty="0" smtClean="0"/>
              <a:t> </a:t>
            </a:r>
            <a:r>
              <a:rPr lang="en-GB" sz="2000" dirty="0" err="1" smtClean="0"/>
              <a:t>rannu</a:t>
            </a:r>
            <a:r>
              <a:rPr lang="en-GB" sz="2000" dirty="0" smtClean="0"/>
              <a:t> </a:t>
            </a:r>
            <a:r>
              <a:rPr lang="en-GB" sz="2000" dirty="0" err="1" smtClean="0"/>
              <a:t>arferion</a:t>
            </a:r>
            <a:r>
              <a:rPr lang="en-GB" sz="2000" dirty="0" smtClean="0"/>
              <a:t> </a:t>
            </a:r>
            <a:r>
              <a:rPr lang="en-GB" sz="2000" dirty="0" err="1" smtClean="0"/>
              <a:t>safoni</a:t>
            </a:r>
            <a:r>
              <a:rPr lang="en-GB" sz="2000" dirty="0" smtClean="0"/>
              <a:t> a </a:t>
            </a:r>
            <a:r>
              <a:rPr lang="en-GB" sz="2000" dirty="0" err="1" smtClean="0"/>
              <a:t>chymedroli</a:t>
            </a:r>
            <a:r>
              <a:rPr lang="en-GB" sz="2000" dirty="0" smtClean="0"/>
              <a:t> </a:t>
            </a:r>
            <a:r>
              <a:rPr lang="en-GB" sz="2000" dirty="0" err="1" smtClean="0"/>
              <a:t>effeithiol</a:t>
            </a:r>
            <a:r>
              <a:rPr lang="en-GB" sz="2000" dirty="0" smtClean="0"/>
              <a:t>; a</a:t>
            </a:r>
          </a:p>
          <a:p>
            <a:pPr>
              <a:defRPr/>
            </a:pPr>
            <a:r>
              <a:rPr lang="en-GB" sz="2000" dirty="0" err="1" smtClean="0"/>
              <a:t>rhannu</a:t>
            </a:r>
            <a:r>
              <a:rPr lang="en-GB" sz="2000" dirty="0" smtClean="0"/>
              <a:t> </a:t>
            </a:r>
            <a:r>
              <a:rPr lang="en-GB" sz="2000" dirty="0" err="1" smtClean="0"/>
              <a:t>mwy</a:t>
            </a:r>
            <a:r>
              <a:rPr lang="en-GB" sz="2000" dirty="0" smtClean="0"/>
              <a:t> o </a:t>
            </a:r>
            <a:r>
              <a:rPr lang="en-GB" sz="2000" dirty="0" err="1" smtClean="0"/>
              <a:t>wybodaeth</a:t>
            </a:r>
            <a:r>
              <a:rPr lang="en-GB" sz="2000" dirty="0" smtClean="0"/>
              <a:t> </a:t>
            </a:r>
            <a:r>
              <a:rPr lang="en-GB" sz="2000" dirty="0" err="1" smtClean="0"/>
              <a:t>i</a:t>
            </a:r>
            <a:r>
              <a:rPr lang="en-GB" sz="2000" dirty="0" smtClean="0"/>
              <a:t> </a:t>
            </a:r>
            <a:r>
              <a:rPr lang="en-GB" sz="2000" dirty="0" err="1" smtClean="0"/>
              <a:t>gynorthwyo</a:t>
            </a:r>
            <a:r>
              <a:rPr lang="en-GB" sz="2000" dirty="0" smtClean="0"/>
              <a:t> </a:t>
            </a:r>
            <a:r>
              <a:rPr lang="en-GB" sz="2000" dirty="0" err="1" smtClean="0"/>
              <a:t>pontio</a:t>
            </a:r>
            <a:r>
              <a:rPr lang="en-GB" sz="2000" dirty="0" smtClean="0"/>
              <a:t> </a:t>
            </a:r>
            <a:r>
              <a:rPr lang="en-GB" sz="2000" dirty="0" err="1" smtClean="0"/>
              <a:t>disgyblion</a:t>
            </a:r>
            <a:r>
              <a:rPr lang="en-GB" sz="2000" dirty="0" smtClean="0"/>
              <a:t> </a:t>
            </a:r>
            <a:r>
              <a:rPr lang="en-GB" sz="2000" dirty="0" err="1" smtClean="0"/>
              <a:t>i’r</a:t>
            </a:r>
            <a:r>
              <a:rPr lang="en-GB" sz="2000" dirty="0" smtClean="0"/>
              <a:t> </a:t>
            </a:r>
            <a:r>
              <a:rPr lang="en-GB" sz="2000" dirty="0" err="1" smtClean="0"/>
              <a:t>ysgol</a:t>
            </a:r>
            <a:r>
              <a:rPr lang="en-GB" sz="2000" dirty="0" smtClean="0"/>
              <a:t> </a:t>
            </a:r>
            <a:r>
              <a:rPr lang="en-GB" sz="2000" dirty="0" err="1" smtClean="0"/>
              <a:t>uwchradd</a:t>
            </a:r>
            <a:r>
              <a:rPr lang="en-GB" sz="2000" dirty="0" smtClean="0"/>
              <a:t>. </a:t>
            </a:r>
          </a:p>
          <a:p>
            <a:pPr marL="0" indent="0">
              <a:buFontTx/>
              <a:buNone/>
              <a:defRPr/>
            </a:pPr>
            <a:endParaRPr lang="en-GB" sz="2000" dirty="0"/>
          </a:p>
        </p:txBody>
      </p:sp>
      <p:sp>
        <p:nvSpPr>
          <p:cNvPr id="4" name="Rectangle 3"/>
          <p:cNvSpPr txBox="1">
            <a:spLocks noChangeArrowheads="1"/>
          </p:cNvSpPr>
          <p:nvPr/>
        </p:nvSpPr>
        <p:spPr bwMode="auto">
          <a:xfrm>
            <a:off x="4460875" y="1211263"/>
            <a:ext cx="4681538" cy="5300662"/>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dirty="0" smtClean="0">
                <a:solidFill>
                  <a:srgbClr val="FF0000"/>
                </a:solidFill>
              </a:rPr>
              <a:t>agree how to teach spelling, punctuation and grammar and provide consistency in approaches, such as teaching spelling rules and strategies;   </a:t>
            </a:r>
          </a:p>
          <a:p>
            <a:pPr>
              <a:defRPr/>
            </a:pPr>
            <a:r>
              <a:rPr lang="en-GB" sz="2000" kern="0" dirty="0" smtClean="0">
                <a:solidFill>
                  <a:srgbClr val="FF0000"/>
                </a:solidFill>
              </a:rPr>
              <a:t>improve ’assessment for learning’ practices and the marking of pupils’ work; </a:t>
            </a:r>
          </a:p>
          <a:p>
            <a:pPr>
              <a:defRPr/>
            </a:pPr>
            <a:r>
              <a:rPr lang="en-GB" sz="2000" kern="0" dirty="0" smtClean="0">
                <a:solidFill>
                  <a:srgbClr val="FF0000"/>
                </a:solidFill>
              </a:rPr>
              <a:t>achieve a better balance of literary and non-literary material and cover all seven writing genres;  </a:t>
            </a:r>
          </a:p>
          <a:p>
            <a:pPr>
              <a:defRPr/>
            </a:pPr>
            <a:r>
              <a:rPr lang="en-GB" sz="2000" kern="0" dirty="0" smtClean="0">
                <a:solidFill>
                  <a:srgbClr val="FF0000"/>
                </a:solidFill>
              </a:rPr>
              <a:t>work with other schools to share effective standardisation and moderation practices; and</a:t>
            </a:r>
          </a:p>
          <a:p>
            <a:pPr>
              <a:defRPr/>
            </a:pPr>
            <a:r>
              <a:rPr lang="en-GB" sz="2000" kern="0" dirty="0" smtClean="0">
                <a:solidFill>
                  <a:srgbClr val="FF0000"/>
                </a:solidFill>
              </a:rPr>
              <a:t>share more information to aid pupils’ transition to secondary school. </a:t>
            </a:r>
          </a:p>
          <a:p>
            <a:pPr marL="0" indent="0">
              <a:buFontTx/>
              <a:buNone/>
              <a:defRPr/>
            </a:pPr>
            <a:endParaRPr lang="en-GB" sz="2000" kern="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1588" y="188913"/>
            <a:ext cx="7772400" cy="719137"/>
          </a:xfrm>
        </p:spPr>
        <p:txBody>
          <a:bodyPr/>
          <a:lstStyle/>
          <a:p>
            <a:pPr eaLnBrk="1" hangingPunct="1"/>
            <a:r>
              <a:rPr lang="en-GB" sz="3200" smtClean="0">
                <a:solidFill>
                  <a:srgbClr val="015284"/>
                </a:solidFill>
              </a:rPr>
              <a:t>Argymhellion</a:t>
            </a:r>
            <a:r>
              <a:rPr lang="en-US" sz="3200" smtClean="0">
                <a:solidFill>
                  <a:srgbClr val="015284"/>
                </a:solidFill>
              </a:rPr>
              <a:t/>
            </a:r>
            <a:br>
              <a:rPr lang="en-US" sz="3200" smtClean="0">
                <a:solidFill>
                  <a:srgbClr val="015284"/>
                </a:solidFill>
              </a:rPr>
            </a:br>
            <a:r>
              <a:rPr lang="en-GB" sz="3200" smtClean="0"/>
              <a:t>Recommendations</a:t>
            </a:r>
            <a:endParaRPr lang="en-US" sz="3200" smtClean="0">
              <a:solidFill>
                <a:srgbClr val="015284"/>
              </a:solidFill>
            </a:endParaRPr>
          </a:p>
        </p:txBody>
      </p:sp>
      <p:sp>
        <p:nvSpPr>
          <p:cNvPr id="12291" name="Rectangle 3"/>
          <p:cNvSpPr>
            <a:spLocks noGrp="1" noChangeArrowheads="1"/>
          </p:cNvSpPr>
          <p:nvPr>
            <p:ph type="body" sz="half" idx="1"/>
          </p:nvPr>
        </p:nvSpPr>
        <p:spPr>
          <a:xfrm>
            <a:off x="179388" y="1268413"/>
            <a:ext cx="4321175" cy="5589587"/>
          </a:xfrm>
        </p:spPr>
        <p:txBody>
          <a:bodyPr/>
          <a:lstStyle/>
          <a:p>
            <a:pPr marL="0" indent="0">
              <a:buFontTx/>
              <a:buNone/>
              <a:defRPr/>
            </a:pPr>
            <a:r>
              <a:rPr lang="en-GB" sz="2000" b="1" dirty="0" err="1" smtClean="0"/>
              <a:t>Yn</a:t>
            </a:r>
            <a:r>
              <a:rPr lang="en-GB" sz="2000" b="1" dirty="0" smtClean="0"/>
              <a:t> </a:t>
            </a:r>
            <a:r>
              <a:rPr lang="en-GB" sz="2000" b="1" dirty="0" err="1" smtClean="0"/>
              <a:t>ogystal</a:t>
            </a:r>
            <a:r>
              <a:rPr lang="en-GB" sz="2000" b="1" dirty="0" smtClean="0"/>
              <a:t>, </a:t>
            </a:r>
            <a:r>
              <a:rPr lang="en-GB" sz="2000" b="1" dirty="0" err="1" smtClean="0"/>
              <a:t>dylai</a:t>
            </a:r>
            <a:r>
              <a:rPr lang="en-GB" sz="2000" b="1" dirty="0" smtClean="0"/>
              <a:t> </a:t>
            </a:r>
            <a:r>
              <a:rPr lang="en-GB" sz="2000" b="1" dirty="0" err="1" smtClean="0"/>
              <a:t>ysgolion</a:t>
            </a:r>
            <a:r>
              <a:rPr lang="en-GB" sz="2000" b="1" dirty="0" smtClean="0"/>
              <a:t> </a:t>
            </a:r>
            <a:r>
              <a:rPr lang="en-GB" sz="2000" b="1" dirty="0" err="1" smtClean="0"/>
              <a:t>uwchradd</a:t>
            </a:r>
            <a:r>
              <a:rPr lang="en-GB" sz="2000" b="1" dirty="0" smtClean="0"/>
              <a:t>: </a:t>
            </a:r>
            <a:endParaRPr lang="en-GB" sz="2000" dirty="0" smtClean="0"/>
          </a:p>
          <a:p>
            <a:pPr>
              <a:defRPr/>
            </a:pPr>
            <a:r>
              <a:rPr lang="en-GB" sz="2000" dirty="0" err="1" smtClean="0"/>
              <a:t>wella</a:t>
            </a:r>
            <a:r>
              <a:rPr lang="en-GB" sz="2000" dirty="0" smtClean="0"/>
              <a:t> </a:t>
            </a:r>
            <a:r>
              <a:rPr lang="en-GB" sz="2000" dirty="0" err="1" smtClean="0"/>
              <a:t>addysgu</a:t>
            </a:r>
            <a:r>
              <a:rPr lang="en-GB" sz="2000" dirty="0" smtClean="0"/>
              <a:t> </a:t>
            </a:r>
            <a:r>
              <a:rPr lang="en-GB" sz="2000" dirty="0" err="1" smtClean="0"/>
              <a:t>ysgrifennu</a:t>
            </a:r>
            <a:r>
              <a:rPr lang="en-GB" sz="2000" dirty="0" smtClean="0"/>
              <a:t> </a:t>
            </a:r>
            <a:r>
              <a:rPr lang="en-GB" sz="2000" dirty="0" err="1" smtClean="0"/>
              <a:t>fel</a:t>
            </a:r>
            <a:r>
              <a:rPr lang="en-GB" sz="2000" dirty="0" smtClean="0"/>
              <a:t> </a:t>
            </a:r>
            <a:r>
              <a:rPr lang="en-GB" sz="2000" dirty="0" err="1" smtClean="0"/>
              <a:t>proses</a:t>
            </a:r>
            <a:r>
              <a:rPr lang="en-GB" sz="2000" dirty="0" smtClean="0"/>
              <a:t>, </a:t>
            </a:r>
            <a:r>
              <a:rPr lang="en-GB" sz="2000" dirty="0" err="1" smtClean="0"/>
              <a:t>gan</a:t>
            </a:r>
            <a:r>
              <a:rPr lang="en-GB" sz="2000" dirty="0" smtClean="0"/>
              <a:t> </a:t>
            </a:r>
            <a:r>
              <a:rPr lang="en-GB" sz="2000" dirty="0" err="1" smtClean="0"/>
              <a:t>annog</a:t>
            </a:r>
            <a:r>
              <a:rPr lang="en-GB" sz="2000" dirty="0" smtClean="0"/>
              <a:t> </a:t>
            </a:r>
            <a:r>
              <a:rPr lang="en-GB" sz="2000" dirty="0" err="1" smtClean="0"/>
              <a:t>disgyblion</a:t>
            </a:r>
            <a:r>
              <a:rPr lang="en-GB" sz="2000" dirty="0" smtClean="0"/>
              <a:t> </a:t>
            </a:r>
            <a:r>
              <a:rPr lang="en-GB" sz="2000" dirty="0" err="1" smtClean="0"/>
              <a:t>i</a:t>
            </a:r>
            <a:r>
              <a:rPr lang="en-GB" sz="2000" dirty="0" smtClean="0"/>
              <a:t> </a:t>
            </a:r>
            <a:r>
              <a:rPr lang="en-GB" sz="2000" dirty="0" err="1" smtClean="0"/>
              <a:t>gynllunio</a:t>
            </a:r>
            <a:r>
              <a:rPr lang="en-GB" sz="2000" dirty="0" smtClean="0"/>
              <a:t>, </a:t>
            </a:r>
            <a:r>
              <a:rPr lang="en-GB" sz="2000" dirty="0" err="1" smtClean="0"/>
              <a:t>adolygu</a:t>
            </a:r>
            <a:r>
              <a:rPr lang="en-GB" sz="2000" dirty="0" smtClean="0"/>
              <a:t>, </a:t>
            </a:r>
            <a:r>
              <a:rPr lang="en-GB" sz="2000" dirty="0" err="1" smtClean="0"/>
              <a:t>golygu</a:t>
            </a:r>
            <a:r>
              <a:rPr lang="en-GB" sz="2000" dirty="0" smtClean="0"/>
              <a:t> a </a:t>
            </a:r>
            <a:r>
              <a:rPr lang="en-GB" sz="2000" dirty="0" err="1" smtClean="0"/>
              <a:t>gwella</a:t>
            </a:r>
            <a:r>
              <a:rPr lang="en-GB" sz="2000" dirty="0" smtClean="0"/>
              <a:t> </a:t>
            </a:r>
            <a:r>
              <a:rPr lang="en-GB" sz="2000" dirty="0" err="1" smtClean="0"/>
              <a:t>eu</a:t>
            </a:r>
            <a:r>
              <a:rPr lang="en-GB" sz="2000" dirty="0" smtClean="0"/>
              <a:t> </a:t>
            </a:r>
            <a:r>
              <a:rPr lang="en-GB" sz="2000" dirty="0" err="1" smtClean="0"/>
              <a:t>gwaith</a:t>
            </a:r>
            <a:r>
              <a:rPr lang="en-GB" sz="2000" dirty="0" smtClean="0"/>
              <a:t> </a:t>
            </a:r>
            <a:r>
              <a:rPr lang="en-GB" sz="2000" dirty="0" err="1" smtClean="0"/>
              <a:t>eu</a:t>
            </a:r>
            <a:r>
              <a:rPr lang="en-GB" sz="2000" dirty="0" smtClean="0"/>
              <a:t> </a:t>
            </a:r>
            <a:r>
              <a:rPr lang="en-GB" sz="2000" dirty="0" err="1" smtClean="0"/>
              <a:t>hunain</a:t>
            </a:r>
            <a:r>
              <a:rPr lang="en-GB" sz="2000" dirty="0" smtClean="0"/>
              <a:t>; a</a:t>
            </a:r>
          </a:p>
          <a:p>
            <a:pPr>
              <a:defRPr/>
            </a:pPr>
            <a:r>
              <a:rPr lang="en-GB" sz="2000" dirty="0" err="1" smtClean="0"/>
              <a:t>gwneud</a:t>
            </a:r>
            <a:r>
              <a:rPr lang="en-GB" sz="2000" dirty="0" smtClean="0"/>
              <a:t> </a:t>
            </a:r>
            <a:r>
              <a:rPr lang="en-GB" sz="2000" dirty="0" err="1" smtClean="0"/>
              <a:t>mwy</a:t>
            </a:r>
            <a:r>
              <a:rPr lang="en-GB" sz="2000" dirty="0" smtClean="0"/>
              <a:t> o </a:t>
            </a:r>
            <a:r>
              <a:rPr lang="en-GB" sz="2000" dirty="0" err="1" smtClean="0"/>
              <a:t>ddefnydd</a:t>
            </a:r>
            <a:r>
              <a:rPr lang="en-GB" sz="2000" dirty="0" smtClean="0"/>
              <a:t> o </a:t>
            </a:r>
            <a:r>
              <a:rPr lang="en-GB" sz="2000" dirty="0" err="1" smtClean="0"/>
              <a:t>lefaredd</a:t>
            </a:r>
            <a:r>
              <a:rPr lang="en-GB" sz="2000" dirty="0" smtClean="0"/>
              <a:t> </a:t>
            </a:r>
            <a:r>
              <a:rPr lang="en-GB" sz="2000" dirty="0" err="1" smtClean="0"/>
              <a:t>cyn</a:t>
            </a:r>
            <a:r>
              <a:rPr lang="en-GB" sz="2000" dirty="0" smtClean="0"/>
              <a:t> </a:t>
            </a:r>
            <a:r>
              <a:rPr lang="en-GB" sz="2000" dirty="0" err="1" smtClean="0"/>
              <a:t>darllen</a:t>
            </a:r>
            <a:r>
              <a:rPr lang="en-GB" sz="2000" dirty="0" smtClean="0"/>
              <a:t> ac </a:t>
            </a:r>
            <a:r>
              <a:rPr lang="en-GB" sz="2000" dirty="0" err="1" smtClean="0"/>
              <a:t>ysgrifennu</a:t>
            </a:r>
            <a:r>
              <a:rPr lang="en-GB" sz="2000" dirty="0" smtClean="0"/>
              <a:t>. </a:t>
            </a:r>
          </a:p>
          <a:p>
            <a:pPr>
              <a:buFontTx/>
              <a:buNone/>
              <a:defRPr/>
            </a:pPr>
            <a:r>
              <a:rPr lang="en-GB" sz="1000" dirty="0" smtClean="0"/>
              <a:t>  </a:t>
            </a:r>
          </a:p>
          <a:p>
            <a:pPr>
              <a:buFontTx/>
              <a:buNone/>
              <a:defRPr/>
            </a:pPr>
            <a:r>
              <a:rPr lang="en-GB" sz="2000" b="1" dirty="0" err="1" smtClean="0"/>
              <a:t>Dylai</a:t>
            </a:r>
            <a:r>
              <a:rPr lang="en-GB" sz="2000" b="1" dirty="0" smtClean="0"/>
              <a:t> </a:t>
            </a:r>
            <a:r>
              <a:rPr lang="en-GB" sz="2000" b="1" dirty="0" err="1" smtClean="0"/>
              <a:t>Llywodraeth</a:t>
            </a:r>
            <a:r>
              <a:rPr lang="en-GB" sz="2000" b="1" dirty="0" smtClean="0"/>
              <a:t> </a:t>
            </a:r>
            <a:r>
              <a:rPr lang="en-GB" sz="2000" b="1" dirty="0" err="1" smtClean="0"/>
              <a:t>Cymru</a:t>
            </a:r>
            <a:r>
              <a:rPr lang="en-GB" sz="2000" b="1" dirty="0" smtClean="0"/>
              <a:t>: </a:t>
            </a:r>
            <a:endParaRPr lang="en-GB" sz="2000" dirty="0" smtClean="0"/>
          </a:p>
          <a:p>
            <a:pPr>
              <a:defRPr/>
            </a:pPr>
            <a:r>
              <a:rPr lang="en-GB" sz="2000" dirty="0" err="1" smtClean="0"/>
              <a:t>wella</a:t>
            </a:r>
            <a:r>
              <a:rPr lang="en-GB" sz="2000" dirty="0" smtClean="0"/>
              <a:t> </a:t>
            </a:r>
            <a:r>
              <a:rPr lang="en-GB" sz="2000" dirty="0" err="1" smtClean="0"/>
              <a:t>dibynadwyedd</a:t>
            </a:r>
            <a:r>
              <a:rPr lang="en-GB" sz="2000" dirty="0" smtClean="0"/>
              <a:t> a </a:t>
            </a:r>
            <a:r>
              <a:rPr lang="en-GB" sz="2000" dirty="0" err="1" smtClean="0"/>
              <a:t>dilysrwydd</a:t>
            </a:r>
            <a:r>
              <a:rPr lang="en-GB" sz="2000" dirty="0" smtClean="0"/>
              <a:t> </a:t>
            </a:r>
            <a:r>
              <a:rPr lang="en-GB" sz="2000" dirty="0" err="1" smtClean="0"/>
              <a:t>asesiadau</a:t>
            </a:r>
            <a:r>
              <a:rPr lang="en-GB" sz="2000" dirty="0" smtClean="0"/>
              <a:t> </a:t>
            </a:r>
            <a:r>
              <a:rPr lang="en-GB" sz="2000" dirty="0" err="1" smtClean="0"/>
              <a:t>athrawon</a:t>
            </a:r>
            <a:r>
              <a:rPr lang="en-GB" sz="2000" dirty="0" smtClean="0"/>
              <a:t> </a:t>
            </a:r>
            <a:r>
              <a:rPr lang="en-GB" sz="2000" dirty="0" err="1" smtClean="0"/>
              <a:t>drwy</a:t>
            </a:r>
            <a:r>
              <a:rPr lang="en-GB" sz="2000" dirty="0" smtClean="0"/>
              <a:t> </a:t>
            </a:r>
            <a:r>
              <a:rPr lang="en-GB" sz="2000" dirty="0" err="1" smtClean="0"/>
              <a:t>adolygu</a:t>
            </a:r>
            <a:r>
              <a:rPr lang="en-GB" sz="2000" dirty="0" smtClean="0"/>
              <a:t> </a:t>
            </a:r>
            <a:r>
              <a:rPr lang="en-GB" sz="2000" dirty="0" err="1" smtClean="0"/>
              <a:t>meini</a:t>
            </a:r>
            <a:r>
              <a:rPr lang="en-GB" sz="2000" dirty="0" smtClean="0"/>
              <a:t> </a:t>
            </a:r>
            <a:r>
              <a:rPr lang="en-GB" sz="2000" dirty="0" err="1" smtClean="0"/>
              <a:t>prawf</a:t>
            </a:r>
            <a:r>
              <a:rPr lang="en-GB" sz="2000" dirty="0" smtClean="0"/>
              <a:t> </a:t>
            </a:r>
            <a:r>
              <a:rPr lang="en-GB" sz="2000" dirty="0" err="1" smtClean="0"/>
              <a:t>asesu</a:t>
            </a:r>
            <a:r>
              <a:rPr lang="en-GB" sz="2000" dirty="0" smtClean="0"/>
              <a:t> a </a:t>
            </a:r>
            <a:r>
              <a:rPr lang="en-GB" sz="2000" dirty="0" err="1" smtClean="0"/>
              <a:t>chyflwyno</a:t>
            </a:r>
            <a:r>
              <a:rPr lang="en-GB" sz="2000" dirty="0" smtClean="0"/>
              <a:t> </a:t>
            </a:r>
            <a:r>
              <a:rPr lang="en-GB" sz="2000" dirty="0" err="1" smtClean="0"/>
              <a:t>safoni</a:t>
            </a:r>
            <a:r>
              <a:rPr lang="en-GB" sz="2000" dirty="0" smtClean="0"/>
              <a:t> </a:t>
            </a:r>
            <a:r>
              <a:rPr lang="en-GB" sz="2000" dirty="0" err="1" smtClean="0"/>
              <a:t>allanol</a:t>
            </a:r>
            <a:r>
              <a:rPr lang="en-GB" sz="2000" dirty="0" smtClean="0"/>
              <a:t> </a:t>
            </a:r>
            <a:r>
              <a:rPr lang="en-GB" sz="2000" dirty="0" err="1" smtClean="0"/>
              <a:t>yng</a:t>
            </a:r>
            <a:r>
              <a:rPr lang="en-GB" sz="2000" dirty="0" smtClean="0"/>
              <a:t> </a:t>
            </a:r>
            <a:r>
              <a:rPr lang="en-GB" sz="2000" dirty="0" err="1" smtClean="0"/>
              <a:t>nghyfnod</a:t>
            </a:r>
            <a:r>
              <a:rPr lang="en-GB" sz="2000" dirty="0" smtClean="0"/>
              <a:t> </a:t>
            </a:r>
            <a:r>
              <a:rPr lang="en-GB" sz="2000" dirty="0" err="1" smtClean="0"/>
              <a:t>allweddol</a:t>
            </a:r>
            <a:r>
              <a:rPr lang="en-GB" sz="2000" dirty="0" smtClean="0"/>
              <a:t> 2 a </a:t>
            </a:r>
            <a:r>
              <a:rPr lang="en-GB" sz="2000" dirty="0" err="1" smtClean="0"/>
              <a:t>chyfnod</a:t>
            </a:r>
            <a:r>
              <a:rPr lang="en-GB" sz="2000" dirty="0" smtClean="0"/>
              <a:t> </a:t>
            </a:r>
            <a:r>
              <a:rPr lang="en-GB" sz="2000" dirty="0" err="1" smtClean="0"/>
              <a:t>allweddol</a:t>
            </a:r>
            <a:r>
              <a:rPr lang="en-GB" sz="2000" dirty="0" smtClean="0"/>
              <a:t> 3.</a:t>
            </a:r>
            <a:endParaRPr lang="en-GB" sz="2000" dirty="0"/>
          </a:p>
        </p:txBody>
      </p:sp>
      <p:sp>
        <p:nvSpPr>
          <p:cNvPr id="4" name="Rectangle 3"/>
          <p:cNvSpPr txBox="1">
            <a:spLocks noChangeArrowheads="1"/>
          </p:cNvSpPr>
          <p:nvPr/>
        </p:nvSpPr>
        <p:spPr bwMode="auto">
          <a:xfrm>
            <a:off x="4448175" y="1484313"/>
            <a:ext cx="4681538" cy="5084762"/>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defRPr/>
            </a:pPr>
            <a:r>
              <a:rPr lang="en-GB" sz="2000" b="1" kern="0" dirty="0" smtClean="0">
                <a:solidFill>
                  <a:srgbClr val="FF0000"/>
                </a:solidFill>
              </a:rPr>
              <a:t>In addition, secondary schools should: </a:t>
            </a:r>
            <a:endParaRPr lang="en-GB" sz="2000" kern="0" dirty="0" smtClean="0">
              <a:solidFill>
                <a:srgbClr val="FF0000"/>
              </a:solidFill>
            </a:endParaRPr>
          </a:p>
          <a:p>
            <a:pPr>
              <a:defRPr/>
            </a:pPr>
            <a:r>
              <a:rPr lang="en-GB" sz="2000" kern="0" dirty="0" smtClean="0">
                <a:solidFill>
                  <a:srgbClr val="FF0000"/>
                </a:solidFill>
              </a:rPr>
              <a:t>improve the teaching of writing as a process, encouraging pupils to plan, review, edit and improve their own work; and</a:t>
            </a:r>
          </a:p>
          <a:p>
            <a:pPr>
              <a:defRPr/>
            </a:pPr>
            <a:r>
              <a:rPr lang="en-GB" sz="2000" kern="0" dirty="0" smtClean="0">
                <a:solidFill>
                  <a:srgbClr val="FF0000"/>
                </a:solidFill>
              </a:rPr>
              <a:t>make more use of </a:t>
            </a:r>
            <a:r>
              <a:rPr lang="en-GB" sz="2000" kern="0" dirty="0" err="1" smtClean="0">
                <a:solidFill>
                  <a:srgbClr val="FF0000"/>
                </a:solidFill>
              </a:rPr>
              <a:t>oracy</a:t>
            </a:r>
            <a:r>
              <a:rPr lang="en-GB" sz="2000" kern="0" dirty="0" smtClean="0">
                <a:solidFill>
                  <a:srgbClr val="FF0000"/>
                </a:solidFill>
              </a:rPr>
              <a:t> prior to reading and writing. </a:t>
            </a:r>
          </a:p>
          <a:p>
            <a:pPr marL="0" indent="0">
              <a:buFontTx/>
              <a:buNone/>
              <a:defRPr/>
            </a:pPr>
            <a:r>
              <a:rPr lang="en-GB" sz="2000" kern="0" dirty="0" smtClean="0">
                <a:solidFill>
                  <a:srgbClr val="FF0000"/>
                </a:solidFill>
              </a:rPr>
              <a:t>  </a:t>
            </a:r>
          </a:p>
          <a:p>
            <a:pPr marL="0" indent="0">
              <a:buFontTx/>
              <a:buNone/>
              <a:defRPr/>
            </a:pPr>
            <a:r>
              <a:rPr lang="en-GB" sz="2000" b="1" kern="0" dirty="0" smtClean="0">
                <a:solidFill>
                  <a:srgbClr val="FF0000"/>
                </a:solidFill>
              </a:rPr>
              <a:t>The Welsh Government should: </a:t>
            </a:r>
            <a:endParaRPr lang="en-GB" sz="2000" kern="0" dirty="0" smtClean="0">
              <a:solidFill>
                <a:srgbClr val="FF0000"/>
              </a:solidFill>
            </a:endParaRPr>
          </a:p>
          <a:p>
            <a:pPr>
              <a:defRPr/>
            </a:pPr>
            <a:r>
              <a:rPr lang="en-GB" sz="2000" kern="0" dirty="0" smtClean="0">
                <a:solidFill>
                  <a:srgbClr val="FF0000"/>
                </a:solidFill>
              </a:rPr>
              <a:t>improve the reliability and validity of teacher assessment by reviewing assessment criteria and introducing external moderation at key stage 2 and key stage 3.  </a:t>
            </a:r>
            <a:endParaRPr lang="en-GB" sz="2000" kern="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0" y="188913"/>
            <a:ext cx="7772400" cy="863600"/>
          </a:xfrm>
        </p:spPr>
        <p:txBody>
          <a:bodyPr/>
          <a:lstStyle/>
          <a:p>
            <a:r>
              <a:rPr lang="en-GB" sz="3600" smtClean="0">
                <a:solidFill>
                  <a:srgbClr val="015284"/>
                </a:solidFill>
              </a:rPr>
              <a:t>Cefndir </a:t>
            </a:r>
            <a:r>
              <a:rPr lang="en-GB" sz="3600" smtClean="0"/>
              <a:t>Background</a:t>
            </a:r>
            <a:endParaRPr lang="en-GB" sz="3600" b="1" smtClean="0">
              <a:solidFill>
                <a:srgbClr val="015284"/>
              </a:solidFill>
            </a:endParaRPr>
          </a:p>
        </p:txBody>
      </p:sp>
      <p:sp>
        <p:nvSpPr>
          <p:cNvPr id="17410" name="Content Placeholder 3"/>
          <p:cNvSpPr>
            <a:spLocks noGrp="1"/>
          </p:cNvSpPr>
          <p:nvPr>
            <p:ph sz="half" idx="2"/>
          </p:nvPr>
        </p:nvSpPr>
        <p:spPr>
          <a:xfrm>
            <a:off x="250825" y="981075"/>
            <a:ext cx="4105275" cy="5616575"/>
          </a:xfrm>
        </p:spPr>
        <p:txBody>
          <a:bodyPr/>
          <a:lstStyle/>
          <a:p>
            <a:endParaRPr lang="en-GB" sz="2000" smtClean="0">
              <a:solidFill>
                <a:srgbClr val="D60134"/>
              </a:solidFill>
            </a:endParaRPr>
          </a:p>
          <a:p>
            <a:r>
              <a:rPr lang="en-GB" sz="2000" smtClean="0"/>
              <a:t>Mae’r adroddiad yn archwilio safonau Saesneg fel pwnc yng nghyfnodau allweddol 2 a 3 ac yn cynnwys astudiaethau achos o arfer orau. Mae’r adroddiad yn cyfeirio at Saesneg mewn ysgolion cynradd ac uwchradd cyfrwng Cymraeg a Saesneg.</a:t>
            </a:r>
          </a:p>
          <a:p>
            <a:pPr>
              <a:buFontTx/>
              <a:buNone/>
            </a:pPr>
            <a:endParaRPr lang="en-GB" sz="2000" smtClean="0"/>
          </a:p>
          <a:p>
            <a:r>
              <a:rPr lang="en-GB" sz="2000" smtClean="0"/>
              <a:t>Mae llefaredd (siarad a gwrando), darllen ac ysgrifennu yn ganolog i ddysgu disgyblion, yn hanfodol i ddysgu Saesneg ac i lwyddiant yn holl feysydd y cwricwlwm.</a:t>
            </a:r>
          </a:p>
        </p:txBody>
      </p:sp>
      <p:sp>
        <p:nvSpPr>
          <p:cNvPr id="4" name="Content Placeholder 3"/>
          <p:cNvSpPr>
            <a:spLocks noGrp="1"/>
          </p:cNvSpPr>
          <p:nvPr>
            <p:ph sz="half" idx="2"/>
          </p:nvPr>
        </p:nvSpPr>
        <p:spPr>
          <a:xfrm>
            <a:off x="4787900" y="1227138"/>
            <a:ext cx="4105275" cy="5616575"/>
          </a:xfrm>
        </p:spPr>
        <p:txBody>
          <a:bodyPr/>
          <a:lstStyle/>
          <a:p>
            <a:pPr>
              <a:defRPr/>
            </a:pPr>
            <a:endParaRPr lang="en-GB" sz="2000" dirty="0">
              <a:solidFill>
                <a:srgbClr val="D60134"/>
              </a:solidFill>
            </a:endParaRPr>
          </a:p>
          <a:p>
            <a:pPr>
              <a:defRPr/>
            </a:pPr>
            <a:r>
              <a:rPr lang="en-GB" sz="2000" dirty="0" smtClean="0">
                <a:solidFill>
                  <a:srgbClr val="FF0000"/>
                </a:solidFill>
              </a:rPr>
              <a:t>The report examines standards of English as a subject in key stages 2 and 3 and includes case studies of best practice.  The report refers to English in both English and Welsh-medium primary and secondary schools.</a:t>
            </a:r>
          </a:p>
          <a:p>
            <a:pPr marL="0" indent="0">
              <a:buFontTx/>
              <a:buNone/>
              <a:defRPr/>
            </a:pPr>
            <a:endParaRPr lang="en-GB" sz="2000" dirty="0" smtClean="0">
              <a:solidFill>
                <a:srgbClr val="FF0000"/>
              </a:solidFill>
            </a:endParaRPr>
          </a:p>
          <a:p>
            <a:pPr>
              <a:defRPr/>
            </a:pPr>
            <a:r>
              <a:rPr lang="en-GB" sz="2000" dirty="0" err="1" smtClean="0">
                <a:solidFill>
                  <a:srgbClr val="FF0000"/>
                </a:solidFill>
              </a:rPr>
              <a:t>Oracy</a:t>
            </a:r>
            <a:r>
              <a:rPr lang="en-GB" sz="2000" dirty="0" smtClean="0">
                <a:solidFill>
                  <a:srgbClr val="FF0000"/>
                </a:solidFill>
              </a:rPr>
              <a:t> (speaking and listening), reading and writing are at the heart of pupils’ learning, vital to the learning of English and to success in all areas of the curriculum.</a:t>
            </a:r>
          </a:p>
          <a:p>
            <a:pPr>
              <a:defRPr/>
            </a:pPr>
            <a:endParaRPr lang="en-GB" sz="2000" dirty="0" smtClean="0">
              <a:solidFill>
                <a:srgbClr val="D60134"/>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684213" y="0"/>
            <a:ext cx="8707438" cy="1773238"/>
          </a:xfrm>
        </p:spPr>
        <p:txBody>
          <a:bodyPr/>
          <a:lstStyle/>
          <a:p>
            <a:r>
              <a:rPr lang="en-GB" sz="4000" dirty="0" err="1" smtClean="0">
                <a:solidFill>
                  <a:srgbClr val="015284"/>
                </a:solidFill>
              </a:rPr>
              <a:t>Arfer</a:t>
            </a:r>
            <a:r>
              <a:rPr lang="en-GB" sz="4000" dirty="0" smtClean="0">
                <a:solidFill>
                  <a:srgbClr val="015284"/>
                </a:solidFill>
              </a:rPr>
              <a:t> </a:t>
            </a:r>
            <a:r>
              <a:rPr lang="en-GB" sz="4000" dirty="0" err="1" smtClean="0">
                <a:solidFill>
                  <a:srgbClr val="015284"/>
                </a:solidFill>
              </a:rPr>
              <a:t>orau</a:t>
            </a:r>
            <a:r>
              <a:rPr lang="en-GB" sz="4000" dirty="0" smtClean="0">
                <a:solidFill>
                  <a:srgbClr val="015284"/>
                </a:solidFill>
              </a:rPr>
              <a:t> / </a:t>
            </a:r>
            <a:r>
              <a:rPr lang="en-GB" sz="4000" dirty="0" smtClean="0"/>
              <a:t>Best practice</a:t>
            </a:r>
            <a:br>
              <a:rPr lang="en-GB" sz="4000" dirty="0" smtClean="0"/>
            </a:br>
            <a:endParaRPr lang="en-GB" sz="4000" dirty="0" smtClean="0">
              <a:solidFill>
                <a:srgbClr val="015284"/>
              </a:solidFill>
            </a:endParaRPr>
          </a:p>
        </p:txBody>
      </p:sp>
      <p:sp>
        <p:nvSpPr>
          <p:cNvPr id="15363" name="Content Placeholder 2"/>
          <p:cNvSpPr>
            <a:spLocks noGrp="1"/>
          </p:cNvSpPr>
          <p:nvPr>
            <p:ph sz="half" idx="1"/>
          </p:nvPr>
        </p:nvSpPr>
        <p:spPr>
          <a:xfrm>
            <a:off x="0" y="908721"/>
            <a:ext cx="4565650" cy="5949280"/>
          </a:xfrm>
        </p:spPr>
        <p:txBody>
          <a:bodyPr/>
          <a:lstStyle/>
          <a:p>
            <a:pPr marL="0" indent="0">
              <a:buFontTx/>
              <a:buNone/>
            </a:pPr>
            <a:r>
              <a:rPr lang="en-GB" sz="1600" b="1" dirty="0" smtClean="0"/>
              <a:t>Mae </a:t>
            </a:r>
            <a:r>
              <a:rPr lang="en-GB" sz="1600" b="1" dirty="0" err="1" smtClean="0"/>
              <a:t>arferion</a:t>
            </a:r>
            <a:r>
              <a:rPr lang="en-GB" sz="1600" b="1" dirty="0" smtClean="0"/>
              <a:t> </a:t>
            </a:r>
            <a:r>
              <a:rPr lang="en-GB" sz="1600" b="1" dirty="0" err="1" smtClean="0"/>
              <a:t>addysgu</a:t>
            </a:r>
            <a:r>
              <a:rPr lang="en-GB" sz="1600" b="1" dirty="0" smtClean="0"/>
              <a:t> ac </a:t>
            </a:r>
            <a:r>
              <a:rPr lang="en-GB" sz="1600" b="1" dirty="0" err="1" smtClean="0"/>
              <a:t>asesu</a:t>
            </a:r>
            <a:r>
              <a:rPr lang="en-GB" sz="1600" b="1" dirty="0" smtClean="0"/>
              <a:t> </a:t>
            </a:r>
            <a:r>
              <a:rPr lang="en-GB" sz="1600" b="1" dirty="0" err="1" smtClean="0"/>
              <a:t>rhagorol</a:t>
            </a:r>
            <a:r>
              <a:rPr lang="en-GB" sz="1600" b="1" dirty="0" smtClean="0"/>
              <a:t> </a:t>
            </a:r>
            <a:r>
              <a:rPr lang="en-GB" sz="1600" b="1" dirty="0" err="1" smtClean="0"/>
              <a:t>yn</a:t>
            </a:r>
            <a:r>
              <a:rPr lang="en-GB" sz="1600" b="1" dirty="0" smtClean="0"/>
              <a:t> </a:t>
            </a:r>
            <a:r>
              <a:rPr lang="en-GB" sz="1600" b="1" dirty="0" err="1" smtClean="0"/>
              <a:t>Ysgol</a:t>
            </a:r>
            <a:r>
              <a:rPr lang="en-GB" sz="1600" b="1" dirty="0" smtClean="0"/>
              <a:t> </a:t>
            </a:r>
            <a:r>
              <a:rPr lang="en-GB" sz="1600" b="1" dirty="0" err="1" smtClean="0"/>
              <a:t>Gynradd</a:t>
            </a:r>
            <a:r>
              <a:rPr lang="en-GB" sz="1600" b="1" dirty="0" smtClean="0"/>
              <a:t> </a:t>
            </a:r>
            <a:r>
              <a:rPr lang="en-GB" sz="1600" b="1" dirty="0" err="1" smtClean="0"/>
              <a:t>Glan</a:t>
            </a:r>
            <a:r>
              <a:rPr lang="en-GB" sz="1600" b="1" dirty="0" smtClean="0"/>
              <a:t> </a:t>
            </a:r>
            <a:r>
              <a:rPr lang="en-GB" sz="1600" b="1" dirty="0" err="1" smtClean="0"/>
              <a:t>Wysg</a:t>
            </a:r>
            <a:r>
              <a:rPr lang="en-GB" sz="1600" b="1" dirty="0" smtClean="0"/>
              <a:t>, </a:t>
            </a:r>
            <a:r>
              <a:rPr lang="en-GB" sz="1600" b="1" dirty="0" err="1" smtClean="0"/>
              <a:t>Casnewydd</a:t>
            </a:r>
            <a:r>
              <a:rPr lang="en-GB" sz="1600" b="1" dirty="0" smtClean="0"/>
              <a:t> </a:t>
            </a:r>
            <a:r>
              <a:rPr lang="en-GB" sz="1600" b="1" dirty="0" err="1" smtClean="0"/>
              <a:t>yn</a:t>
            </a:r>
            <a:r>
              <a:rPr lang="en-GB" sz="1600" b="1" dirty="0" smtClean="0"/>
              <a:t> </a:t>
            </a:r>
            <a:r>
              <a:rPr lang="en-GB" sz="1600" b="1" dirty="0" err="1" smtClean="0"/>
              <a:t>sicrhau</a:t>
            </a:r>
            <a:r>
              <a:rPr lang="en-GB" sz="1600" b="1" dirty="0" smtClean="0"/>
              <a:t> </a:t>
            </a:r>
            <a:r>
              <a:rPr lang="en-GB" sz="1600" b="1" dirty="0" err="1" smtClean="0"/>
              <a:t>safonau</a:t>
            </a:r>
            <a:r>
              <a:rPr lang="en-GB" sz="1600" b="1" dirty="0" smtClean="0"/>
              <a:t> </a:t>
            </a:r>
            <a:r>
              <a:rPr lang="en-GB" sz="1600" b="1" dirty="0" err="1" smtClean="0"/>
              <a:t>uchel</a:t>
            </a:r>
            <a:r>
              <a:rPr lang="en-GB" sz="1600" b="1" dirty="0" smtClean="0"/>
              <a:t> </a:t>
            </a:r>
            <a:r>
              <a:rPr lang="en-GB" sz="1600" b="1" dirty="0" err="1" smtClean="0"/>
              <a:t>ar</a:t>
            </a:r>
            <a:r>
              <a:rPr lang="en-GB" sz="1600" b="1" dirty="0" smtClean="0"/>
              <a:t> </a:t>
            </a:r>
            <a:r>
              <a:rPr lang="en-GB" sz="1600" b="1" dirty="0" err="1" smtClean="0"/>
              <a:t>gyfer</a:t>
            </a:r>
            <a:r>
              <a:rPr lang="en-GB" sz="1600" b="1" dirty="0" smtClean="0"/>
              <a:t> </a:t>
            </a:r>
            <a:r>
              <a:rPr lang="en-GB" sz="1600" b="1" dirty="0" err="1" smtClean="0"/>
              <a:t>disgyblion</a:t>
            </a:r>
            <a:endParaRPr lang="en-GB" sz="1600" b="1" dirty="0" smtClean="0"/>
          </a:p>
          <a:p>
            <a:pPr marL="177800" indent="-177800"/>
            <a:r>
              <a:rPr lang="en-GB" sz="1600" dirty="0" err="1" smtClean="0"/>
              <a:t>Caiff</a:t>
            </a:r>
            <a:r>
              <a:rPr lang="en-GB" sz="1600" dirty="0" smtClean="0"/>
              <a:t> system </a:t>
            </a:r>
            <a:r>
              <a:rPr lang="en-GB" sz="1600" dirty="0" err="1" smtClean="0"/>
              <a:t>asesu</a:t>
            </a:r>
            <a:r>
              <a:rPr lang="en-GB" sz="1600" dirty="0" smtClean="0"/>
              <a:t> ac </a:t>
            </a:r>
            <a:r>
              <a:rPr lang="en-GB" sz="1600" dirty="0" err="1" smtClean="0"/>
              <a:t>olrhain</a:t>
            </a:r>
            <a:r>
              <a:rPr lang="en-GB" sz="1600" dirty="0" smtClean="0"/>
              <a:t> </a:t>
            </a:r>
            <a:r>
              <a:rPr lang="en-GB" sz="1600" dirty="0" err="1" smtClean="0"/>
              <a:t>strwythuredig</a:t>
            </a:r>
            <a:r>
              <a:rPr lang="en-GB" sz="1600" dirty="0" smtClean="0"/>
              <a:t> a </a:t>
            </a:r>
            <a:r>
              <a:rPr lang="en-GB" sz="1600" dirty="0" err="1" smtClean="0"/>
              <a:t>systematig</a:t>
            </a:r>
            <a:r>
              <a:rPr lang="en-GB" sz="1600" dirty="0" smtClean="0"/>
              <a:t> </a:t>
            </a:r>
            <a:r>
              <a:rPr lang="en-GB" sz="1600" dirty="0" err="1" smtClean="0"/>
              <a:t>ei</a:t>
            </a:r>
            <a:r>
              <a:rPr lang="en-GB" sz="1600" dirty="0" smtClean="0"/>
              <a:t> </a:t>
            </a:r>
            <a:r>
              <a:rPr lang="en-GB" sz="1600" dirty="0" err="1" smtClean="0"/>
              <a:t>gweithredu’n</a:t>
            </a:r>
            <a:r>
              <a:rPr lang="en-GB" sz="1600" dirty="0" smtClean="0"/>
              <a:t> </a:t>
            </a:r>
            <a:r>
              <a:rPr lang="en-GB" sz="1600" dirty="0" err="1" smtClean="0"/>
              <a:t>gyson</a:t>
            </a:r>
            <a:r>
              <a:rPr lang="en-GB" sz="1600" dirty="0" smtClean="0"/>
              <a:t>, ac </a:t>
            </a:r>
            <a:r>
              <a:rPr lang="en-GB" sz="1600" dirty="0" err="1" smtClean="0"/>
              <a:t>mae’r</a:t>
            </a:r>
            <a:r>
              <a:rPr lang="en-GB" sz="1600" dirty="0" smtClean="0"/>
              <a:t> staff </a:t>
            </a:r>
            <a:r>
              <a:rPr lang="en-GB" sz="1600" dirty="0" err="1" smtClean="0"/>
              <a:t>yn</a:t>
            </a:r>
            <a:r>
              <a:rPr lang="en-GB" sz="1600" dirty="0" smtClean="0"/>
              <a:t> </a:t>
            </a:r>
            <a:r>
              <a:rPr lang="en-GB" sz="1600" dirty="0" err="1" smtClean="0"/>
              <a:t>defnyddio</a:t>
            </a:r>
            <a:r>
              <a:rPr lang="en-GB" sz="1600" dirty="0" smtClean="0"/>
              <a:t> </a:t>
            </a:r>
            <a:r>
              <a:rPr lang="en-GB" sz="1600" dirty="0" err="1" smtClean="0"/>
              <a:t>strategaethau</a:t>
            </a:r>
            <a:r>
              <a:rPr lang="en-GB" sz="1600" dirty="0" smtClean="0"/>
              <a:t> </a:t>
            </a:r>
            <a:r>
              <a:rPr lang="en-GB" sz="1600" dirty="0" err="1" smtClean="0"/>
              <a:t>asesu</a:t>
            </a:r>
            <a:r>
              <a:rPr lang="en-GB" sz="1600" dirty="0" smtClean="0"/>
              <a:t> </a:t>
            </a:r>
            <a:r>
              <a:rPr lang="en-GB" sz="1600" dirty="0" err="1" smtClean="0"/>
              <a:t>ar</a:t>
            </a:r>
            <a:r>
              <a:rPr lang="en-GB" sz="1600" dirty="0" smtClean="0"/>
              <a:t> </a:t>
            </a:r>
            <a:r>
              <a:rPr lang="en-GB" sz="1600" dirty="0" err="1" smtClean="0"/>
              <a:t>gyfer</a:t>
            </a:r>
            <a:r>
              <a:rPr lang="en-GB" sz="1600" dirty="0" smtClean="0"/>
              <a:t> </a:t>
            </a:r>
            <a:r>
              <a:rPr lang="en-GB" sz="1600" dirty="0" err="1" smtClean="0"/>
              <a:t>dysgu</a:t>
            </a:r>
            <a:r>
              <a:rPr lang="en-GB" sz="1600" dirty="0" smtClean="0"/>
              <a:t> </a:t>
            </a:r>
            <a:r>
              <a:rPr lang="en-GB" sz="1600" dirty="0" err="1" smtClean="0"/>
              <a:t>yn</a:t>
            </a:r>
            <a:r>
              <a:rPr lang="en-GB" sz="1600" dirty="0" smtClean="0"/>
              <a:t> </a:t>
            </a:r>
            <a:r>
              <a:rPr lang="en-GB" sz="1600" dirty="0" err="1" smtClean="0"/>
              <a:t>effeithiol</a:t>
            </a:r>
            <a:r>
              <a:rPr lang="en-GB" sz="1600" dirty="0" smtClean="0"/>
              <a:t> </a:t>
            </a:r>
            <a:r>
              <a:rPr lang="en-GB" sz="1600" dirty="0" err="1" smtClean="0"/>
              <a:t>iawn</a:t>
            </a:r>
            <a:r>
              <a:rPr lang="en-GB" sz="1600" dirty="0" smtClean="0"/>
              <a:t>.</a:t>
            </a:r>
          </a:p>
          <a:p>
            <a:pPr marL="177800" indent="-177800"/>
            <a:r>
              <a:rPr lang="en-GB" sz="1600" dirty="0" smtClean="0"/>
              <a:t>Mae </a:t>
            </a:r>
            <a:r>
              <a:rPr lang="en-GB" sz="1600" dirty="0" err="1" smtClean="0"/>
              <a:t>gallu</a:t>
            </a:r>
            <a:r>
              <a:rPr lang="en-GB" sz="1600" dirty="0" smtClean="0"/>
              <a:t> </a:t>
            </a:r>
            <a:r>
              <a:rPr lang="en-GB" sz="1600" dirty="0" err="1" smtClean="0"/>
              <a:t>disgyblion</a:t>
            </a:r>
            <a:r>
              <a:rPr lang="en-GB" sz="1600" dirty="0" smtClean="0"/>
              <a:t> </a:t>
            </a:r>
            <a:r>
              <a:rPr lang="en-GB" sz="1600" dirty="0" err="1" smtClean="0"/>
              <a:t>ar</a:t>
            </a:r>
            <a:r>
              <a:rPr lang="en-GB" sz="1600" dirty="0" smtClean="0"/>
              <a:t> </a:t>
            </a:r>
            <a:r>
              <a:rPr lang="en-GB" sz="1600" dirty="0" err="1" smtClean="0"/>
              <a:t>gyfer</a:t>
            </a:r>
            <a:r>
              <a:rPr lang="en-GB" sz="1600" dirty="0" smtClean="0"/>
              <a:t> </a:t>
            </a:r>
            <a:r>
              <a:rPr lang="en-GB" sz="1600" dirty="0" err="1" smtClean="0"/>
              <a:t>hunanasesu</a:t>
            </a:r>
            <a:r>
              <a:rPr lang="en-GB" sz="1600" dirty="0" smtClean="0"/>
              <a:t> ac </a:t>
            </a:r>
            <a:r>
              <a:rPr lang="en-GB" sz="1600" dirty="0" err="1" smtClean="0"/>
              <a:t>asesu</a:t>
            </a:r>
            <a:r>
              <a:rPr lang="en-GB" sz="1600" dirty="0" smtClean="0"/>
              <a:t> </a:t>
            </a:r>
            <a:r>
              <a:rPr lang="en-GB" sz="1600" dirty="0" err="1" smtClean="0"/>
              <a:t>cyfoedion</a:t>
            </a:r>
            <a:r>
              <a:rPr lang="en-GB" sz="1600" dirty="0" smtClean="0"/>
              <a:t> </a:t>
            </a:r>
            <a:r>
              <a:rPr lang="en-GB" sz="1600" dirty="0" err="1" smtClean="0"/>
              <a:t>yn</a:t>
            </a:r>
            <a:r>
              <a:rPr lang="en-GB" sz="1600" dirty="0" smtClean="0"/>
              <a:t> </a:t>
            </a:r>
            <a:r>
              <a:rPr lang="en-GB" sz="1600" dirty="0" err="1" smtClean="0"/>
              <a:t>gadarn</a:t>
            </a:r>
            <a:r>
              <a:rPr lang="en-GB" sz="1600" dirty="0" smtClean="0"/>
              <a:t>, ac </a:t>
            </a:r>
            <a:r>
              <a:rPr lang="en-GB" sz="1600" dirty="0" err="1" smtClean="0"/>
              <a:t>mae</a:t>
            </a:r>
            <a:r>
              <a:rPr lang="en-GB" sz="1600" dirty="0" smtClean="0"/>
              <a:t> </a:t>
            </a:r>
            <a:r>
              <a:rPr lang="en-GB" sz="1600" dirty="0" err="1" smtClean="0"/>
              <a:t>hyn</a:t>
            </a:r>
            <a:r>
              <a:rPr lang="en-GB" sz="1600" dirty="0" smtClean="0"/>
              <a:t> </a:t>
            </a:r>
            <a:r>
              <a:rPr lang="en-GB" sz="1600" dirty="0" err="1" smtClean="0"/>
              <a:t>yn</a:t>
            </a:r>
            <a:r>
              <a:rPr lang="en-GB" sz="1600" dirty="0" smtClean="0"/>
              <a:t> </a:t>
            </a:r>
            <a:r>
              <a:rPr lang="en-GB" sz="1600" dirty="0" err="1" smtClean="0"/>
              <a:t>eu</a:t>
            </a:r>
            <a:r>
              <a:rPr lang="en-GB" sz="1600" dirty="0" smtClean="0"/>
              <a:t> </a:t>
            </a:r>
            <a:r>
              <a:rPr lang="en-GB" sz="1600" dirty="0" err="1" smtClean="0"/>
              <a:t>helpu</a:t>
            </a:r>
            <a:r>
              <a:rPr lang="en-GB" sz="1600" dirty="0" smtClean="0"/>
              <a:t> </a:t>
            </a:r>
            <a:r>
              <a:rPr lang="en-GB" sz="1600" dirty="0" err="1" smtClean="0"/>
              <a:t>i</a:t>
            </a:r>
            <a:r>
              <a:rPr lang="en-GB" sz="1600" dirty="0" smtClean="0"/>
              <a:t> </a:t>
            </a:r>
            <a:r>
              <a:rPr lang="en-GB" sz="1600" dirty="0" err="1" smtClean="0"/>
              <a:t>ddeall</a:t>
            </a:r>
            <a:r>
              <a:rPr lang="en-GB" sz="1600" dirty="0" smtClean="0"/>
              <a:t> </a:t>
            </a:r>
            <a:r>
              <a:rPr lang="en-GB" sz="1600" dirty="0" err="1" smtClean="0"/>
              <a:t>nodau</a:t>
            </a:r>
            <a:r>
              <a:rPr lang="en-GB" sz="1600" dirty="0" smtClean="0"/>
              <a:t> </a:t>
            </a:r>
            <a:r>
              <a:rPr lang="en-GB" sz="1600" dirty="0" err="1" smtClean="0"/>
              <a:t>dysgu</a:t>
            </a:r>
            <a:r>
              <a:rPr lang="en-GB" sz="1600" dirty="0" smtClean="0"/>
              <a:t> a </a:t>
            </a:r>
            <a:r>
              <a:rPr lang="en-GB" sz="1600" dirty="0" err="1" smtClean="0"/>
              <a:t>meini</a:t>
            </a:r>
            <a:r>
              <a:rPr lang="en-GB" sz="1600" dirty="0" smtClean="0"/>
              <a:t> </a:t>
            </a:r>
            <a:r>
              <a:rPr lang="en-GB" sz="1600" dirty="0" err="1" smtClean="0"/>
              <a:t>prawf</a:t>
            </a:r>
            <a:r>
              <a:rPr lang="en-GB" sz="1600" dirty="0" smtClean="0"/>
              <a:t> </a:t>
            </a:r>
            <a:r>
              <a:rPr lang="en-GB" sz="1600" dirty="0" err="1" smtClean="0"/>
              <a:t>asesu</a:t>
            </a:r>
            <a:r>
              <a:rPr lang="en-GB" sz="1600" dirty="0" smtClean="0"/>
              <a:t>.</a:t>
            </a:r>
          </a:p>
          <a:p>
            <a:pPr marL="177800" indent="-177800"/>
            <a:r>
              <a:rPr lang="en-GB" sz="1600" dirty="0" smtClean="0"/>
              <a:t>Mae </a:t>
            </a:r>
            <a:r>
              <a:rPr lang="en-GB" sz="1600" dirty="0" err="1" smtClean="0"/>
              <a:t>systemau</a:t>
            </a:r>
            <a:r>
              <a:rPr lang="en-GB" sz="1600" dirty="0" smtClean="0"/>
              <a:t> </a:t>
            </a:r>
            <a:r>
              <a:rPr lang="en-GB" sz="1600" dirty="0" err="1" smtClean="0"/>
              <a:t>cadarn</a:t>
            </a:r>
            <a:r>
              <a:rPr lang="en-GB" sz="1600" dirty="0" smtClean="0"/>
              <a:t> </a:t>
            </a:r>
            <a:r>
              <a:rPr lang="en-GB" sz="1600" dirty="0" err="1" smtClean="0"/>
              <a:t>ar</a:t>
            </a:r>
            <a:r>
              <a:rPr lang="en-GB" sz="1600" dirty="0" smtClean="0"/>
              <a:t> </a:t>
            </a:r>
            <a:r>
              <a:rPr lang="en-GB" sz="1600" dirty="0" err="1" smtClean="0"/>
              <a:t>gyfer</a:t>
            </a:r>
            <a:r>
              <a:rPr lang="en-GB" sz="1600" dirty="0" smtClean="0"/>
              <a:t> </a:t>
            </a:r>
            <a:r>
              <a:rPr lang="en-GB" sz="1600" dirty="0" err="1" smtClean="0"/>
              <a:t>safoni</a:t>
            </a:r>
            <a:r>
              <a:rPr lang="en-GB" sz="1600" dirty="0" smtClean="0"/>
              <a:t> a </a:t>
            </a:r>
            <a:r>
              <a:rPr lang="en-GB" sz="1600" dirty="0" err="1" smtClean="0"/>
              <a:t>chymedroli</a:t>
            </a:r>
            <a:r>
              <a:rPr lang="en-GB" sz="1600" dirty="0" smtClean="0"/>
              <a:t> </a:t>
            </a:r>
            <a:r>
              <a:rPr lang="en-GB" sz="1600" dirty="0" err="1" smtClean="0"/>
              <a:t>gwaith</a:t>
            </a:r>
            <a:r>
              <a:rPr lang="en-GB" sz="1600" dirty="0" smtClean="0"/>
              <a:t> </a:t>
            </a:r>
            <a:r>
              <a:rPr lang="en-GB" sz="1600" dirty="0" err="1" smtClean="0"/>
              <a:t>disgyblion</a:t>
            </a:r>
            <a:r>
              <a:rPr lang="en-GB" sz="1600" dirty="0" smtClean="0"/>
              <a:t> </a:t>
            </a:r>
            <a:r>
              <a:rPr lang="en-GB" sz="1600" dirty="0" err="1" smtClean="0"/>
              <a:t>yn</a:t>
            </a:r>
            <a:r>
              <a:rPr lang="en-GB" sz="1600" dirty="0" smtClean="0"/>
              <a:t> </a:t>
            </a:r>
            <a:r>
              <a:rPr lang="en-GB" sz="1600" dirty="0" err="1" smtClean="0"/>
              <a:t>sicrhau</a:t>
            </a:r>
            <a:r>
              <a:rPr lang="en-GB" sz="1600" dirty="0" smtClean="0"/>
              <a:t> bod </a:t>
            </a:r>
            <a:r>
              <a:rPr lang="en-GB" sz="1600" dirty="0" err="1" smtClean="0"/>
              <a:t>barnau</a:t>
            </a:r>
            <a:r>
              <a:rPr lang="en-GB" sz="1600" dirty="0" smtClean="0"/>
              <a:t> </a:t>
            </a:r>
            <a:r>
              <a:rPr lang="en-GB" sz="1600" dirty="0" err="1" smtClean="0"/>
              <a:t>yngl</a:t>
            </a:r>
            <a:r>
              <a:rPr lang="cy-GB" sz="1600" dirty="0" err="1" smtClean="0"/>
              <a:t>ŷn</a:t>
            </a:r>
            <a:r>
              <a:rPr lang="cy-GB" sz="1600" dirty="0" smtClean="0"/>
              <a:t> â pherfformiad disgyblion yn gywir a chyson</a:t>
            </a:r>
            <a:r>
              <a:rPr lang="en-GB" sz="1600" dirty="0" smtClean="0"/>
              <a:t>.  </a:t>
            </a:r>
          </a:p>
          <a:p>
            <a:pPr marL="177800" indent="-177800"/>
            <a:r>
              <a:rPr lang="en-GB" sz="1600" dirty="0" smtClean="0"/>
              <a:t>Mae </a:t>
            </a:r>
            <a:r>
              <a:rPr lang="en-GB" sz="1600" dirty="0" err="1" smtClean="0"/>
              <a:t>dadansoddi</a:t>
            </a:r>
            <a:r>
              <a:rPr lang="en-GB" sz="1600" dirty="0" smtClean="0"/>
              <a:t> data </a:t>
            </a:r>
            <a:r>
              <a:rPr lang="en-GB" sz="1600" dirty="0" err="1" smtClean="0"/>
              <a:t>yn</a:t>
            </a:r>
            <a:r>
              <a:rPr lang="en-GB" sz="1600" dirty="0" smtClean="0"/>
              <a:t> </a:t>
            </a:r>
            <a:r>
              <a:rPr lang="en-GB" sz="1600" dirty="0" err="1" smtClean="0"/>
              <a:t>drwyadl</a:t>
            </a:r>
            <a:r>
              <a:rPr lang="en-GB" sz="1600" dirty="0" smtClean="0"/>
              <a:t> </a:t>
            </a:r>
            <a:r>
              <a:rPr lang="en-GB" sz="1600" dirty="0" err="1" smtClean="0"/>
              <a:t>yn</a:t>
            </a:r>
            <a:r>
              <a:rPr lang="en-GB" sz="1600" dirty="0" smtClean="0"/>
              <a:t> </a:t>
            </a:r>
            <a:r>
              <a:rPr lang="en-GB" sz="1600" dirty="0" err="1" smtClean="0"/>
              <a:t>cael</a:t>
            </a:r>
            <a:r>
              <a:rPr lang="en-GB" sz="1600" dirty="0" smtClean="0"/>
              <a:t> </a:t>
            </a:r>
            <a:r>
              <a:rPr lang="en-GB" sz="1600" dirty="0" err="1" smtClean="0"/>
              <a:t>effaith</a:t>
            </a:r>
            <a:r>
              <a:rPr lang="en-GB" sz="1600" dirty="0" smtClean="0"/>
              <a:t> </a:t>
            </a:r>
            <a:r>
              <a:rPr lang="en-GB" sz="1600" dirty="0" err="1" smtClean="0"/>
              <a:t>uniongyrchol</a:t>
            </a:r>
            <a:r>
              <a:rPr lang="en-GB" sz="1600" dirty="0" smtClean="0"/>
              <a:t> </a:t>
            </a:r>
            <a:r>
              <a:rPr lang="en-GB" sz="1600" dirty="0" err="1" smtClean="0"/>
              <a:t>ar</a:t>
            </a:r>
            <a:r>
              <a:rPr lang="en-GB" sz="1600" dirty="0" smtClean="0"/>
              <a:t> </a:t>
            </a:r>
            <a:r>
              <a:rPr lang="en-GB" sz="1600" dirty="0" err="1" smtClean="0"/>
              <a:t>ddarpariaeth</a:t>
            </a:r>
            <a:r>
              <a:rPr lang="en-GB" sz="1600" dirty="0" smtClean="0"/>
              <a:t> ac </a:t>
            </a:r>
            <a:r>
              <a:rPr lang="en-GB" sz="1600" dirty="0" err="1" smtClean="0"/>
              <a:t>wedi</a:t>
            </a:r>
            <a:r>
              <a:rPr lang="en-GB" sz="1600" dirty="0" smtClean="0"/>
              <a:t> </a:t>
            </a:r>
            <a:r>
              <a:rPr lang="en-GB" sz="1600" dirty="0" err="1" smtClean="0"/>
              <a:t>arwain</a:t>
            </a:r>
            <a:r>
              <a:rPr lang="en-GB" sz="1600" dirty="0" smtClean="0"/>
              <a:t> at </a:t>
            </a:r>
            <a:r>
              <a:rPr lang="en-GB" sz="1600" dirty="0" err="1" smtClean="0"/>
              <a:t>welliannau</a:t>
            </a:r>
            <a:r>
              <a:rPr lang="en-GB" sz="1600" dirty="0" smtClean="0"/>
              <a:t> </a:t>
            </a:r>
            <a:r>
              <a:rPr lang="en-GB" sz="1600" dirty="0" err="1" smtClean="0"/>
              <a:t>mesuradwy</a:t>
            </a:r>
            <a:r>
              <a:rPr lang="en-GB" sz="1600" dirty="0" smtClean="0"/>
              <a:t>.   </a:t>
            </a:r>
          </a:p>
          <a:p>
            <a:pPr marL="177800" indent="-177800"/>
            <a:r>
              <a:rPr lang="en-GB" sz="1600" dirty="0" smtClean="0"/>
              <a:t>Mae </a:t>
            </a:r>
            <a:r>
              <a:rPr lang="en-GB" sz="1600" dirty="0" err="1" smtClean="0"/>
              <a:t>safonau</a:t>
            </a:r>
            <a:r>
              <a:rPr lang="en-GB" sz="1600" dirty="0" smtClean="0"/>
              <a:t> </a:t>
            </a:r>
            <a:r>
              <a:rPr lang="en-GB" sz="1600" dirty="0" err="1" smtClean="0"/>
              <a:t>Saesneg</a:t>
            </a:r>
            <a:r>
              <a:rPr lang="en-GB" sz="1600" dirty="0" smtClean="0"/>
              <a:t> </a:t>
            </a:r>
            <a:r>
              <a:rPr lang="en-GB" sz="1600" dirty="0" err="1" smtClean="0"/>
              <a:t>yn</a:t>
            </a:r>
            <a:r>
              <a:rPr lang="en-GB" sz="1600" dirty="0" smtClean="0"/>
              <a:t> </a:t>
            </a:r>
            <a:r>
              <a:rPr lang="en-GB" sz="1600" dirty="0" err="1" smtClean="0"/>
              <a:t>sylweddol</a:t>
            </a:r>
            <a:r>
              <a:rPr lang="en-GB" sz="1600" dirty="0" smtClean="0"/>
              <a:t> </a:t>
            </a:r>
            <a:r>
              <a:rPr lang="en-GB" sz="1600" dirty="0" err="1" smtClean="0"/>
              <a:t>uwch</a:t>
            </a:r>
            <a:r>
              <a:rPr lang="en-GB" sz="1600" dirty="0" smtClean="0"/>
              <a:t> </a:t>
            </a:r>
            <a:r>
              <a:rPr lang="en-GB" sz="1600" dirty="0" err="1" smtClean="0"/>
              <a:t>na</a:t>
            </a:r>
            <a:r>
              <a:rPr lang="en-GB" sz="1600" dirty="0" smtClean="0"/>
              <a:t> </a:t>
            </a:r>
            <a:r>
              <a:rPr lang="en-GB" sz="1600" dirty="0" err="1" smtClean="0"/>
              <a:t>chyfartaleddau’r</a:t>
            </a:r>
            <a:r>
              <a:rPr lang="en-GB" sz="1600" dirty="0" smtClean="0"/>
              <a:t> </a:t>
            </a:r>
            <a:r>
              <a:rPr lang="en-GB" sz="1600" dirty="0" err="1" smtClean="0"/>
              <a:t>teulu</a:t>
            </a:r>
            <a:r>
              <a:rPr lang="en-GB" sz="1600" dirty="0" smtClean="0"/>
              <a:t>, </a:t>
            </a:r>
            <a:r>
              <a:rPr lang="en-GB" sz="1600" dirty="0" err="1" smtClean="0"/>
              <a:t>yr</a:t>
            </a:r>
            <a:r>
              <a:rPr lang="en-GB" sz="1600" dirty="0" smtClean="0"/>
              <a:t> </a:t>
            </a:r>
            <a:r>
              <a:rPr lang="en-GB" sz="1600" dirty="0" err="1" smtClean="0"/>
              <a:t>awdurdod</a:t>
            </a:r>
            <a:r>
              <a:rPr lang="en-GB" sz="1600" dirty="0" smtClean="0"/>
              <a:t> </a:t>
            </a:r>
            <a:r>
              <a:rPr lang="en-GB" sz="1600" dirty="0" err="1" smtClean="0"/>
              <a:t>lleol</a:t>
            </a:r>
            <a:r>
              <a:rPr lang="en-GB" sz="1600" dirty="0" smtClean="0"/>
              <a:t> a </a:t>
            </a:r>
            <a:r>
              <a:rPr lang="en-GB" sz="1600" dirty="0" err="1" smtClean="0"/>
              <a:t>Chymru</a:t>
            </a:r>
            <a:r>
              <a:rPr lang="en-GB" sz="1600" dirty="0" smtClean="0"/>
              <a:t>. Mae </a:t>
            </a:r>
            <a:r>
              <a:rPr lang="en-GB" sz="1600" dirty="0" err="1" smtClean="0"/>
              <a:t>perfformiad</a:t>
            </a:r>
            <a:r>
              <a:rPr lang="en-GB" sz="1600" dirty="0" smtClean="0"/>
              <a:t> </a:t>
            </a:r>
            <a:r>
              <a:rPr lang="en-GB" sz="1600" dirty="0" err="1" smtClean="0"/>
              <a:t>disgyblion</a:t>
            </a:r>
            <a:r>
              <a:rPr lang="en-GB" sz="1600" dirty="0" smtClean="0"/>
              <a:t> </a:t>
            </a:r>
            <a:r>
              <a:rPr lang="en-GB" sz="1600" dirty="0" err="1" smtClean="0"/>
              <a:t>sy’n</a:t>
            </a:r>
            <a:r>
              <a:rPr lang="en-GB" sz="1600" dirty="0" smtClean="0"/>
              <a:t> </a:t>
            </a:r>
            <a:r>
              <a:rPr lang="en-GB" sz="1600" dirty="0" err="1" smtClean="0"/>
              <a:t>cael</a:t>
            </a:r>
            <a:r>
              <a:rPr lang="en-GB" sz="1600" dirty="0" smtClean="0"/>
              <a:t> </a:t>
            </a:r>
            <a:r>
              <a:rPr lang="en-GB" sz="1600" dirty="0" err="1" smtClean="0"/>
              <a:t>hawlio</a:t>
            </a:r>
            <a:r>
              <a:rPr lang="en-GB" sz="1600" dirty="0" smtClean="0"/>
              <a:t> </a:t>
            </a:r>
            <a:r>
              <a:rPr lang="en-GB" sz="1600" dirty="0" err="1" smtClean="0"/>
              <a:t>PYDd</a:t>
            </a:r>
            <a:r>
              <a:rPr lang="en-GB" sz="1600" dirty="0" smtClean="0"/>
              <a:t> a </a:t>
            </a:r>
            <a:r>
              <a:rPr lang="en-GB" sz="1600" dirty="0" err="1" smtClean="0"/>
              <a:t>disgyblion</a:t>
            </a:r>
            <a:r>
              <a:rPr lang="en-GB" sz="1600" dirty="0" smtClean="0"/>
              <a:t> </a:t>
            </a:r>
            <a:r>
              <a:rPr lang="en-GB" sz="1600" dirty="0" err="1" smtClean="0"/>
              <a:t>nad</a:t>
            </a:r>
            <a:r>
              <a:rPr lang="en-GB" sz="1600" dirty="0" smtClean="0"/>
              <a:t> </a:t>
            </a:r>
            <a:r>
              <a:rPr lang="en-GB" sz="1600" dirty="0" err="1" smtClean="0"/>
              <a:t>ydynt</a:t>
            </a:r>
            <a:r>
              <a:rPr lang="en-GB" sz="1600" dirty="0" smtClean="0"/>
              <a:t> </a:t>
            </a:r>
            <a:r>
              <a:rPr lang="en-GB" sz="1600" dirty="0" err="1" smtClean="0"/>
              <a:t>yn</a:t>
            </a:r>
            <a:r>
              <a:rPr lang="en-GB" sz="1600" dirty="0" smtClean="0"/>
              <a:t> </a:t>
            </a:r>
            <a:r>
              <a:rPr lang="en-GB" sz="1600" dirty="0" err="1" smtClean="0"/>
              <a:t>cael</a:t>
            </a:r>
            <a:r>
              <a:rPr lang="en-GB" sz="1600" dirty="0" smtClean="0"/>
              <a:t> </a:t>
            </a:r>
            <a:r>
              <a:rPr lang="en-GB" sz="1600" dirty="0" err="1" smtClean="0"/>
              <a:t>PYDd</a:t>
            </a:r>
            <a:r>
              <a:rPr lang="en-GB" sz="1600" dirty="0" smtClean="0"/>
              <a:t> </a:t>
            </a:r>
            <a:r>
              <a:rPr lang="en-GB" sz="1600" dirty="0" err="1" smtClean="0"/>
              <a:t>yn</a:t>
            </a:r>
            <a:r>
              <a:rPr lang="en-GB" sz="1600" dirty="0" smtClean="0"/>
              <a:t> </a:t>
            </a:r>
            <a:r>
              <a:rPr lang="en-GB" sz="1600" dirty="0" err="1" smtClean="0"/>
              <a:t>gydradd</a:t>
            </a:r>
            <a:r>
              <a:rPr lang="en-GB" sz="1600" dirty="0" smtClean="0"/>
              <a:t>.</a:t>
            </a:r>
          </a:p>
        </p:txBody>
      </p:sp>
      <p:sp>
        <p:nvSpPr>
          <p:cNvPr id="15364" name="Content Placeholder 3"/>
          <p:cNvSpPr>
            <a:spLocks noGrp="1"/>
          </p:cNvSpPr>
          <p:nvPr>
            <p:ph sz="half" idx="2"/>
          </p:nvPr>
        </p:nvSpPr>
        <p:spPr>
          <a:xfrm>
            <a:off x="4500563" y="1196752"/>
            <a:ext cx="4643437" cy="5661248"/>
          </a:xfrm>
        </p:spPr>
        <p:txBody>
          <a:bodyPr/>
          <a:lstStyle/>
          <a:p>
            <a:pPr marL="0" indent="0">
              <a:buFontTx/>
              <a:buNone/>
              <a:defRPr/>
            </a:pPr>
            <a:r>
              <a:rPr lang="en-GB" sz="1600" b="1" dirty="0">
                <a:solidFill>
                  <a:srgbClr val="FF0000"/>
                </a:solidFill>
              </a:rPr>
              <a:t>Excellent teaching and assessment practices in </a:t>
            </a:r>
            <a:r>
              <a:rPr lang="en-GB" sz="1600" b="1" dirty="0" err="1">
                <a:solidFill>
                  <a:srgbClr val="FF0000"/>
                </a:solidFill>
              </a:rPr>
              <a:t>Glan</a:t>
            </a:r>
            <a:r>
              <a:rPr lang="en-GB" sz="1600" b="1" dirty="0">
                <a:solidFill>
                  <a:srgbClr val="FF0000"/>
                </a:solidFill>
              </a:rPr>
              <a:t> </a:t>
            </a:r>
            <a:r>
              <a:rPr lang="en-GB" sz="1600" b="1" dirty="0" err="1">
                <a:solidFill>
                  <a:srgbClr val="FF0000"/>
                </a:solidFill>
              </a:rPr>
              <a:t>Usk</a:t>
            </a:r>
            <a:r>
              <a:rPr lang="en-GB" sz="1600" b="1" dirty="0">
                <a:solidFill>
                  <a:srgbClr val="FF0000"/>
                </a:solidFill>
              </a:rPr>
              <a:t> Primary School, Newport secure high standards for pupils</a:t>
            </a:r>
          </a:p>
          <a:p>
            <a:pPr>
              <a:defRPr/>
            </a:pPr>
            <a:r>
              <a:rPr lang="en-GB" sz="1600" dirty="0">
                <a:solidFill>
                  <a:srgbClr val="FF0000"/>
                </a:solidFill>
              </a:rPr>
              <a:t>A structured and systematic assessment and tracking system is implemented consistently and staff use assessment for learning strategies very effectively.  </a:t>
            </a:r>
          </a:p>
          <a:p>
            <a:pPr>
              <a:defRPr/>
            </a:pPr>
            <a:r>
              <a:rPr lang="en-GB" sz="1600" dirty="0">
                <a:solidFill>
                  <a:srgbClr val="FF0000"/>
                </a:solidFill>
              </a:rPr>
              <a:t>Pupils’ capacity for self and peer assessment is strong, which helps them understand learning goals and assessment criteria.  </a:t>
            </a:r>
          </a:p>
          <a:p>
            <a:pPr>
              <a:defRPr/>
            </a:pPr>
            <a:r>
              <a:rPr lang="en-GB" sz="1600" dirty="0">
                <a:solidFill>
                  <a:srgbClr val="FF0000"/>
                </a:solidFill>
              </a:rPr>
              <a:t>Robust systems of standardisation and moderation of pupils’ work ensure judgements about pupils’ performance are accurate and consistent.  </a:t>
            </a:r>
          </a:p>
          <a:p>
            <a:pPr>
              <a:defRPr/>
            </a:pPr>
            <a:r>
              <a:rPr lang="en-GB" sz="1600" dirty="0">
                <a:solidFill>
                  <a:srgbClr val="FF0000"/>
                </a:solidFill>
              </a:rPr>
              <a:t>Rigorous data analysis has a direct impact on provision and has led to measurable improvements.   </a:t>
            </a:r>
          </a:p>
          <a:p>
            <a:pPr>
              <a:defRPr/>
            </a:pPr>
            <a:r>
              <a:rPr lang="en-GB" sz="1600" dirty="0">
                <a:solidFill>
                  <a:srgbClr val="FF0000"/>
                </a:solidFill>
              </a:rPr>
              <a:t>Standards of English are significantly above the family, local authority and Welsh averages. There is parity in the performance of pupils entitled to FSM and non-FSM pupils.  </a:t>
            </a:r>
            <a:r>
              <a:rPr lang="en-GB" sz="1600" dirty="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684213" y="115888"/>
            <a:ext cx="7772400" cy="1800225"/>
          </a:xfrm>
        </p:spPr>
        <p:txBody>
          <a:bodyPr/>
          <a:lstStyle/>
          <a:p>
            <a:r>
              <a:rPr lang="en-GB" dirty="0" err="1" smtClean="0">
                <a:solidFill>
                  <a:srgbClr val="015284"/>
                </a:solidFill>
              </a:rPr>
              <a:t>Arfer</a:t>
            </a:r>
            <a:r>
              <a:rPr lang="en-GB" dirty="0" smtClean="0">
                <a:solidFill>
                  <a:srgbClr val="015284"/>
                </a:solidFill>
              </a:rPr>
              <a:t> </a:t>
            </a:r>
            <a:r>
              <a:rPr lang="en-GB" dirty="0" err="1" smtClean="0">
                <a:solidFill>
                  <a:srgbClr val="015284"/>
                </a:solidFill>
              </a:rPr>
              <a:t>orau</a:t>
            </a:r>
            <a:r>
              <a:rPr lang="en-GB" dirty="0" smtClean="0"/>
              <a:t/>
            </a:r>
            <a:br>
              <a:rPr lang="en-GB" dirty="0" smtClean="0"/>
            </a:br>
            <a:r>
              <a:rPr lang="en-GB" dirty="0" smtClean="0"/>
              <a:t>Best practice</a:t>
            </a:r>
            <a:br>
              <a:rPr lang="en-GB" dirty="0" smtClean="0"/>
            </a:br>
            <a:endParaRPr lang="en-GB" dirty="0" smtClean="0"/>
          </a:p>
        </p:txBody>
      </p:sp>
      <p:sp>
        <p:nvSpPr>
          <p:cNvPr id="3" name="Content Placeholder 2"/>
          <p:cNvSpPr>
            <a:spLocks noGrp="1"/>
          </p:cNvSpPr>
          <p:nvPr>
            <p:ph sz="half" idx="1"/>
          </p:nvPr>
        </p:nvSpPr>
        <p:spPr>
          <a:xfrm>
            <a:off x="0" y="1341438"/>
            <a:ext cx="4565650" cy="5516562"/>
          </a:xfrm>
        </p:spPr>
        <p:txBody>
          <a:bodyPr/>
          <a:lstStyle/>
          <a:p>
            <a:pPr marL="0" indent="0">
              <a:buFontTx/>
              <a:buNone/>
            </a:pPr>
            <a:r>
              <a:rPr lang="en-GB" sz="1400" b="1" dirty="0" smtClean="0"/>
              <a:t>Mae </a:t>
            </a:r>
            <a:r>
              <a:rPr lang="en-GB" sz="1400" b="1" dirty="0" err="1" smtClean="0"/>
              <a:t>arweinyddiaeth</a:t>
            </a:r>
            <a:r>
              <a:rPr lang="en-GB" sz="1400" b="1" dirty="0" smtClean="0"/>
              <a:t> </a:t>
            </a:r>
            <a:r>
              <a:rPr lang="en-GB" sz="1400" b="1" dirty="0" err="1" smtClean="0"/>
              <a:t>ragorol</a:t>
            </a:r>
            <a:r>
              <a:rPr lang="en-GB" sz="1400" b="1" dirty="0" smtClean="0"/>
              <a:t> </a:t>
            </a:r>
            <a:r>
              <a:rPr lang="en-GB" sz="1400" b="1" dirty="0" err="1" smtClean="0"/>
              <a:t>yn</a:t>
            </a:r>
            <a:r>
              <a:rPr lang="en-GB" sz="1400" b="1" dirty="0" smtClean="0"/>
              <a:t> </a:t>
            </a:r>
            <a:r>
              <a:rPr lang="en-GB" sz="1400" b="1" dirty="0" err="1" smtClean="0"/>
              <a:t>sicrhau</a:t>
            </a:r>
            <a:r>
              <a:rPr lang="en-GB" sz="1400" b="1" dirty="0" smtClean="0"/>
              <a:t> </a:t>
            </a:r>
            <a:r>
              <a:rPr lang="en-GB" sz="1400" b="1" dirty="0" err="1" smtClean="0"/>
              <a:t>safonau</a:t>
            </a:r>
            <a:r>
              <a:rPr lang="en-GB" sz="1400" b="1" dirty="0" smtClean="0"/>
              <a:t> </a:t>
            </a:r>
            <a:r>
              <a:rPr lang="en-GB" sz="1400" b="1" dirty="0" err="1" smtClean="0"/>
              <a:t>uchel</a:t>
            </a:r>
            <a:r>
              <a:rPr lang="en-GB" sz="1400" b="1" dirty="0" smtClean="0"/>
              <a:t> </a:t>
            </a:r>
            <a:r>
              <a:rPr lang="en-GB" sz="1400" b="1" dirty="0" err="1" smtClean="0"/>
              <a:t>yn</a:t>
            </a:r>
            <a:r>
              <a:rPr lang="en-GB" sz="1400" b="1" dirty="0" smtClean="0"/>
              <a:t> </a:t>
            </a:r>
            <a:r>
              <a:rPr lang="en-GB" sz="1400" b="1" dirty="0" err="1" smtClean="0"/>
              <a:t>Saesneg</a:t>
            </a:r>
            <a:r>
              <a:rPr lang="en-GB" sz="1400" b="1" dirty="0" smtClean="0"/>
              <a:t> </a:t>
            </a:r>
            <a:r>
              <a:rPr lang="en-GB" sz="1400" b="1" dirty="0" err="1" smtClean="0"/>
              <a:t>ar</a:t>
            </a:r>
            <a:r>
              <a:rPr lang="en-GB" sz="1400" b="1" dirty="0" smtClean="0"/>
              <a:t> </a:t>
            </a:r>
            <a:r>
              <a:rPr lang="en-GB" sz="1400" b="1" dirty="0" err="1" smtClean="0"/>
              <a:t>gyfer</a:t>
            </a:r>
            <a:r>
              <a:rPr lang="en-GB" sz="1400" b="1" dirty="0" smtClean="0"/>
              <a:t> </a:t>
            </a:r>
            <a:r>
              <a:rPr lang="en-GB" sz="1400" b="1" dirty="0" err="1" smtClean="0"/>
              <a:t>disgyblion</a:t>
            </a:r>
            <a:r>
              <a:rPr lang="en-GB" sz="1400" b="1" dirty="0" smtClean="0"/>
              <a:t> </a:t>
            </a:r>
            <a:r>
              <a:rPr lang="en-GB" sz="1400" b="1" dirty="0" err="1" smtClean="0"/>
              <a:t>yn</a:t>
            </a:r>
            <a:r>
              <a:rPr lang="en-GB" sz="1400" b="1" dirty="0" smtClean="0"/>
              <a:t> </a:t>
            </a:r>
            <a:r>
              <a:rPr lang="en-GB" sz="1400" b="1" dirty="0" err="1" smtClean="0"/>
              <a:t>Ysgol</a:t>
            </a:r>
            <a:r>
              <a:rPr lang="en-GB" sz="1400" b="1" dirty="0" smtClean="0"/>
              <a:t> </a:t>
            </a:r>
            <a:r>
              <a:rPr lang="en-GB" sz="1400" b="1" dirty="0" err="1" smtClean="0"/>
              <a:t>Gymunedol</a:t>
            </a:r>
            <a:r>
              <a:rPr lang="en-GB" sz="1400" b="1" dirty="0" smtClean="0"/>
              <a:t> </a:t>
            </a:r>
            <a:r>
              <a:rPr lang="en-GB" sz="1400" b="1" dirty="0" err="1" smtClean="0"/>
              <a:t>Cwmtawe</a:t>
            </a:r>
            <a:r>
              <a:rPr lang="en-GB" sz="1400" b="1" dirty="0" smtClean="0"/>
              <a:t>, </a:t>
            </a:r>
            <a:r>
              <a:rPr lang="en-GB" sz="1400" b="1" dirty="0" err="1" smtClean="0"/>
              <a:t>Abertawe</a:t>
            </a:r>
            <a:r>
              <a:rPr lang="en-GB" sz="1400" b="1" dirty="0" smtClean="0"/>
              <a:t>.</a:t>
            </a:r>
            <a:endParaRPr lang="en-GB" sz="1400" dirty="0" smtClean="0"/>
          </a:p>
          <a:p>
            <a:pPr marL="0" indent="0">
              <a:buFontTx/>
              <a:buNone/>
            </a:pPr>
            <a:r>
              <a:rPr lang="en-GB" sz="1000" b="1" dirty="0" smtClean="0"/>
              <a:t> </a:t>
            </a:r>
            <a:endParaRPr lang="en-GB" sz="1000" dirty="0" smtClean="0"/>
          </a:p>
          <a:p>
            <a:r>
              <a:rPr lang="en-GB" sz="1400" dirty="0" smtClean="0"/>
              <a:t>Mae </a:t>
            </a:r>
            <a:r>
              <a:rPr lang="en-GB" sz="1400" dirty="0" err="1" smtClean="0"/>
              <a:t>gan</a:t>
            </a:r>
            <a:r>
              <a:rPr lang="en-GB" sz="1400" dirty="0" smtClean="0"/>
              <a:t> </a:t>
            </a:r>
            <a:r>
              <a:rPr lang="en-GB" sz="1400" dirty="0" err="1" smtClean="0"/>
              <a:t>yr</a:t>
            </a:r>
            <a:r>
              <a:rPr lang="en-GB" sz="1400" dirty="0" smtClean="0"/>
              <a:t> </a:t>
            </a:r>
            <a:r>
              <a:rPr lang="en-GB" sz="1400" dirty="0" err="1" smtClean="0"/>
              <a:t>ysgol</a:t>
            </a:r>
            <a:r>
              <a:rPr lang="en-GB" sz="1400" dirty="0" smtClean="0"/>
              <a:t> </a:t>
            </a:r>
            <a:r>
              <a:rPr lang="en-GB" sz="1400" dirty="0" err="1" smtClean="0"/>
              <a:t>ddiwylliant</a:t>
            </a:r>
            <a:r>
              <a:rPr lang="en-GB" sz="1400" dirty="0" smtClean="0"/>
              <a:t> </a:t>
            </a:r>
            <a:r>
              <a:rPr lang="en-GB" sz="1400" dirty="0" err="1" smtClean="0"/>
              <a:t>cadarn</a:t>
            </a:r>
            <a:r>
              <a:rPr lang="en-GB" sz="1400" dirty="0" smtClean="0"/>
              <a:t> o </a:t>
            </a:r>
            <a:r>
              <a:rPr lang="en-GB" sz="1400" dirty="0" err="1" smtClean="0"/>
              <a:t>welliant</a:t>
            </a:r>
            <a:r>
              <a:rPr lang="en-GB" sz="1400" dirty="0" smtClean="0"/>
              <a:t> </a:t>
            </a:r>
            <a:r>
              <a:rPr lang="en-GB" sz="1400" dirty="0" err="1" smtClean="0"/>
              <a:t>parhaus</a:t>
            </a:r>
            <a:r>
              <a:rPr lang="en-GB" sz="1400" dirty="0" smtClean="0"/>
              <a:t>. </a:t>
            </a:r>
            <a:r>
              <a:rPr lang="en-GB" sz="1400" dirty="0" err="1" smtClean="0"/>
              <a:t>Rhoddir</a:t>
            </a:r>
            <a:r>
              <a:rPr lang="en-GB" sz="1400" dirty="0" smtClean="0"/>
              <a:t> </a:t>
            </a:r>
            <a:r>
              <a:rPr lang="en-GB" sz="1400" dirty="0" err="1" smtClean="0"/>
              <a:t>blaenoriaeth</a:t>
            </a:r>
            <a:r>
              <a:rPr lang="en-GB" sz="1400" dirty="0" smtClean="0"/>
              <a:t> </a:t>
            </a:r>
            <a:r>
              <a:rPr lang="en-GB" sz="1400" dirty="0" err="1" smtClean="0"/>
              <a:t>uchel</a:t>
            </a:r>
            <a:r>
              <a:rPr lang="en-GB" sz="1400" dirty="0" smtClean="0"/>
              <a:t> </a:t>
            </a:r>
            <a:r>
              <a:rPr lang="en-GB" sz="1400" dirty="0" err="1" smtClean="0"/>
              <a:t>i</a:t>
            </a:r>
            <a:r>
              <a:rPr lang="en-GB" sz="1400" dirty="0" smtClean="0"/>
              <a:t> </a:t>
            </a:r>
            <a:r>
              <a:rPr lang="en-GB" sz="1400" dirty="0" err="1" smtClean="0"/>
              <a:t>Saesneg</a:t>
            </a:r>
            <a:r>
              <a:rPr lang="en-GB" sz="1400" dirty="0" smtClean="0"/>
              <a:t> </a:t>
            </a:r>
            <a:r>
              <a:rPr lang="en-GB" sz="1400" dirty="0" err="1" smtClean="0"/>
              <a:t>yn</a:t>
            </a:r>
            <a:r>
              <a:rPr lang="en-GB" sz="1400" dirty="0" smtClean="0"/>
              <a:t> </a:t>
            </a:r>
            <a:r>
              <a:rPr lang="en-GB" sz="1400" dirty="0" err="1" smtClean="0"/>
              <a:t>yr</a:t>
            </a:r>
            <a:r>
              <a:rPr lang="en-GB" sz="1400" dirty="0" smtClean="0"/>
              <a:t> </a:t>
            </a:r>
            <a:r>
              <a:rPr lang="en-GB" sz="1400" dirty="0" err="1" smtClean="0"/>
              <a:t>ysgol</a:t>
            </a:r>
            <a:r>
              <a:rPr lang="en-GB" sz="1400" dirty="0" smtClean="0"/>
              <a:t> ac </a:t>
            </a:r>
            <a:r>
              <a:rPr lang="en-GB" sz="1400" dirty="0" err="1" smtClean="0"/>
              <a:t>mae’n</a:t>
            </a:r>
            <a:r>
              <a:rPr lang="en-GB" sz="1400" dirty="0" smtClean="0"/>
              <a:t> </a:t>
            </a:r>
            <a:r>
              <a:rPr lang="en-GB" sz="1400" dirty="0" err="1" smtClean="0"/>
              <a:t>adran</a:t>
            </a:r>
            <a:r>
              <a:rPr lang="en-GB" sz="1400" dirty="0" smtClean="0"/>
              <a:t> </a:t>
            </a:r>
            <a:r>
              <a:rPr lang="en-GB" sz="1400" dirty="0" err="1" smtClean="0"/>
              <a:t>bwnc</a:t>
            </a:r>
            <a:r>
              <a:rPr lang="en-GB" sz="1400" dirty="0" smtClean="0"/>
              <a:t> </a:t>
            </a:r>
            <a:r>
              <a:rPr lang="en-GB" sz="1400" dirty="0" err="1" smtClean="0"/>
              <a:t>lwyddiannus</a:t>
            </a:r>
            <a:r>
              <a:rPr lang="en-GB" sz="1400" dirty="0" smtClean="0"/>
              <a:t> </a:t>
            </a:r>
            <a:r>
              <a:rPr lang="en-GB" sz="1400" dirty="0" err="1" smtClean="0"/>
              <a:t>iawn</a:t>
            </a:r>
            <a:r>
              <a:rPr lang="en-GB" sz="1400" dirty="0" smtClean="0"/>
              <a:t>.   </a:t>
            </a:r>
          </a:p>
          <a:p>
            <a:r>
              <a:rPr lang="en-GB" sz="1400" dirty="0" smtClean="0"/>
              <a:t>Mae </a:t>
            </a:r>
            <a:r>
              <a:rPr lang="en-GB" sz="1400" dirty="0" err="1" smtClean="0"/>
              <a:t>cynllun</a:t>
            </a:r>
            <a:r>
              <a:rPr lang="en-GB" sz="1400" dirty="0" smtClean="0"/>
              <a:t> </a:t>
            </a:r>
            <a:r>
              <a:rPr lang="en-GB" sz="1400" dirty="0" err="1" smtClean="0"/>
              <a:t>gwaith</a:t>
            </a:r>
            <a:r>
              <a:rPr lang="en-GB" sz="1400" dirty="0" smtClean="0"/>
              <a:t> </a:t>
            </a:r>
            <a:r>
              <a:rPr lang="en-GB" sz="1400" dirty="0" err="1" smtClean="0"/>
              <a:t>cynhwysfawr</a:t>
            </a:r>
            <a:r>
              <a:rPr lang="en-GB" sz="1400" dirty="0" smtClean="0"/>
              <a:t> </a:t>
            </a:r>
            <a:r>
              <a:rPr lang="en-GB" sz="1400" dirty="0" err="1" smtClean="0"/>
              <a:t>yn</a:t>
            </a:r>
            <a:r>
              <a:rPr lang="en-GB" sz="1400" dirty="0" smtClean="0"/>
              <a:t> </a:t>
            </a:r>
            <a:r>
              <a:rPr lang="en-GB" sz="1400" dirty="0" err="1" smtClean="0"/>
              <a:t>darparu</a:t>
            </a:r>
            <a:r>
              <a:rPr lang="en-GB" sz="1400" dirty="0" smtClean="0"/>
              <a:t> </a:t>
            </a:r>
            <a:r>
              <a:rPr lang="en-GB" sz="1400" dirty="0" err="1" smtClean="0"/>
              <a:t>cydbwysedd</a:t>
            </a:r>
            <a:r>
              <a:rPr lang="en-GB" sz="1400" dirty="0" smtClean="0"/>
              <a:t> da </a:t>
            </a:r>
            <a:r>
              <a:rPr lang="en-GB" sz="1400" dirty="0" err="1" smtClean="0"/>
              <a:t>rhwng</a:t>
            </a:r>
            <a:r>
              <a:rPr lang="en-GB" sz="1400" dirty="0" smtClean="0"/>
              <a:t> </a:t>
            </a:r>
            <a:r>
              <a:rPr lang="en-GB" sz="1400" dirty="0" err="1" smtClean="0"/>
              <a:t>gwaith</a:t>
            </a:r>
            <a:r>
              <a:rPr lang="en-GB" sz="1400" dirty="0" smtClean="0"/>
              <a:t> </a:t>
            </a:r>
            <a:r>
              <a:rPr lang="en-GB" sz="1400" dirty="0" err="1" smtClean="0"/>
              <a:t>llenyddol</a:t>
            </a:r>
            <a:r>
              <a:rPr lang="en-GB" sz="1400" dirty="0" smtClean="0"/>
              <a:t> ac </a:t>
            </a:r>
            <a:r>
              <a:rPr lang="en-GB" sz="1400" dirty="0" err="1" smtClean="0"/>
              <a:t>anllenyddol</a:t>
            </a:r>
            <a:r>
              <a:rPr lang="en-GB" sz="1400" dirty="0" smtClean="0"/>
              <a:t> a </a:t>
            </a:r>
            <a:r>
              <a:rPr lang="en-GB" sz="1400" dirty="0" err="1" smtClean="0"/>
              <a:t>rhoddir</a:t>
            </a:r>
            <a:r>
              <a:rPr lang="en-GB" sz="1400" dirty="0" smtClean="0"/>
              <a:t> </a:t>
            </a:r>
            <a:r>
              <a:rPr lang="en-GB" sz="1400" dirty="0" err="1" smtClean="0"/>
              <a:t>cyfleoedd</a:t>
            </a:r>
            <a:r>
              <a:rPr lang="en-GB" sz="1400" dirty="0" smtClean="0"/>
              <a:t> </a:t>
            </a:r>
            <a:r>
              <a:rPr lang="en-GB" sz="1400" dirty="0" err="1" smtClean="0"/>
              <a:t>i</a:t>
            </a:r>
            <a:r>
              <a:rPr lang="en-GB" sz="1400" dirty="0" smtClean="0"/>
              <a:t> </a:t>
            </a:r>
            <a:r>
              <a:rPr lang="en-GB" sz="1400" dirty="0" err="1" smtClean="0"/>
              <a:t>ddisgyblion</a:t>
            </a:r>
            <a:r>
              <a:rPr lang="en-GB" sz="1400" dirty="0" smtClean="0"/>
              <a:t> </a:t>
            </a:r>
            <a:r>
              <a:rPr lang="en-GB" sz="1400" dirty="0" err="1" smtClean="0"/>
              <a:t>ddatblygu’u</a:t>
            </a:r>
            <a:r>
              <a:rPr lang="en-GB" sz="1400" dirty="0" smtClean="0"/>
              <a:t> </a:t>
            </a:r>
            <a:r>
              <a:rPr lang="en-GB" sz="1400" dirty="0" err="1" smtClean="0"/>
              <a:t>medrau</a:t>
            </a:r>
            <a:r>
              <a:rPr lang="en-GB" sz="1400" dirty="0" smtClean="0"/>
              <a:t> </a:t>
            </a:r>
            <a:r>
              <a:rPr lang="en-GB" sz="1400" dirty="0" err="1" smtClean="0"/>
              <a:t>mewn</a:t>
            </a:r>
            <a:r>
              <a:rPr lang="en-GB" sz="1400" dirty="0" smtClean="0"/>
              <a:t> </a:t>
            </a:r>
            <a:r>
              <a:rPr lang="en-GB" sz="1400" dirty="0" err="1" smtClean="0"/>
              <a:t>cynllunio</a:t>
            </a:r>
            <a:r>
              <a:rPr lang="en-GB" sz="1400" dirty="0" smtClean="0"/>
              <a:t>, </a:t>
            </a:r>
            <a:r>
              <a:rPr lang="en-GB" sz="1400" dirty="0" err="1" smtClean="0"/>
              <a:t>drafftio</a:t>
            </a:r>
            <a:r>
              <a:rPr lang="en-GB" sz="1400" dirty="0" smtClean="0"/>
              <a:t> a </a:t>
            </a:r>
            <a:r>
              <a:rPr lang="en-GB" sz="1400" dirty="0" err="1" smtClean="0"/>
              <a:t>golygu</a:t>
            </a:r>
            <a:r>
              <a:rPr lang="en-GB" sz="1400" dirty="0" smtClean="0"/>
              <a:t> </a:t>
            </a:r>
            <a:r>
              <a:rPr lang="en-GB" sz="1400" dirty="0" err="1" smtClean="0"/>
              <a:t>gwaith</a:t>
            </a:r>
            <a:r>
              <a:rPr lang="en-GB" sz="1400" dirty="0" smtClean="0"/>
              <a:t>.</a:t>
            </a:r>
          </a:p>
          <a:p>
            <a:r>
              <a:rPr lang="en-GB" sz="1400" dirty="0" err="1" smtClean="0"/>
              <a:t>Mae’r</a:t>
            </a:r>
            <a:r>
              <a:rPr lang="en-GB" sz="1400" dirty="0" smtClean="0"/>
              <a:t> staff </a:t>
            </a:r>
            <a:r>
              <a:rPr lang="en-GB" sz="1400" dirty="0" err="1" smtClean="0"/>
              <a:t>yn</a:t>
            </a:r>
            <a:r>
              <a:rPr lang="en-GB" sz="1400" dirty="0" smtClean="0"/>
              <a:t> </a:t>
            </a:r>
            <a:r>
              <a:rPr lang="en-GB" sz="1400" dirty="0" err="1" smtClean="0"/>
              <a:t>defnyddio</a:t>
            </a:r>
            <a:r>
              <a:rPr lang="en-GB" sz="1400" dirty="0" smtClean="0"/>
              <a:t> </a:t>
            </a:r>
            <a:r>
              <a:rPr lang="en-GB" sz="1400" dirty="0" err="1" smtClean="0"/>
              <a:t>ystod</a:t>
            </a:r>
            <a:r>
              <a:rPr lang="en-GB" sz="1400" dirty="0" smtClean="0"/>
              <a:t> o </a:t>
            </a:r>
            <a:r>
              <a:rPr lang="en-GB" sz="1400" dirty="0" err="1" smtClean="0"/>
              <a:t>ddulliau</a:t>
            </a:r>
            <a:r>
              <a:rPr lang="en-GB" sz="1400" dirty="0" smtClean="0"/>
              <a:t> </a:t>
            </a:r>
            <a:r>
              <a:rPr lang="en-GB" sz="1400" dirty="0" err="1" smtClean="0"/>
              <a:t>addysgu</a:t>
            </a:r>
            <a:r>
              <a:rPr lang="en-GB" sz="1400" dirty="0" smtClean="0"/>
              <a:t> a </a:t>
            </a:r>
            <a:r>
              <a:rPr lang="en-GB" sz="1400" dirty="0" err="1" smtClean="0"/>
              <a:t>dysgu</a:t>
            </a:r>
            <a:r>
              <a:rPr lang="en-GB" sz="1400" dirty="0" smtClean="0"/>
              <a:t> </a:t>
            </a:r>
            <a:r>
              <a:rPr lang="en-GB" sz="1400" dirty="0" err="1" smtClean="0"/>
              <a:t>yn</a:t>
            </a:r>
            <a:r>
              <a:rPr lang="en-GB" sz="1400" dirty="0" smtClean="0"/>
              <a:t> </a:t>
            </a:r>
            <a:r>
              <a:rPr lang="en-GB" sz="1400" dirty="0" err="1" smtClean="0"/>
              <a:t>llwyddiannus</a:t>
            </a:r>
            <a:r>
              <a:rPr lang="en-GB" sz="1400" dirty="0" smtClean="0"/>
              <a:t> </a:t>
            </a:r>
            <a:r>
              <a:rPr lang="en-GB" sz="1400" dirty="0" err="1" smtClean="0"/>
              <a:t>iawn</a:t>
            </a:r>
            <a:r>
              <a:rPr lang="en-GB" sz="1400" dirty="0" smtClean="0"/>
              <a:t> ac </a:t>
            </a:r>
            <a:r>
              <a:rPr lang="en-GB" sz="1400" dirty="0" err="1" smtClean="0"/>
              <a:t>yn</a:t>
            </a:r>
            <a:r>
              <a:rPr lang="en-GB" sz="1400" dirty="0" smtClean="0"/>
              <a:t> </a:t>
            </a:r>
            <a:r>
              <a:rPr lang="en-GB" sz="1400" dirty="0" err="1" smtClean="0"/>
              <a:t>pwysleisio</a:t>
            </a:r>
            <a:r>
              <a:rPr lang="en-GB" sz="1400" dirty="0" smtClean="0"/>
              <a:t> </a:t>
            </a:r>
            <a:r>
              <a:rPr lang="en-GB" sz="1400" dirty="0" err="1" smtClean="0"/>
              <a:t>strategaethau</a:t>
            </a:r>
            <a:r>
              <a:rPr lang="en-GB" sz="1400" dirty="0" smtClean="0"/>
              <a:t> </a:t>
            </a:r>
            <a:r>
              <a:rPr lang="en-GB" sz="1400" dirty="0" err="1" smtClean="0"/>
              <a:t>llefaredd</a:t>
            </a:r>
            <a:r>
              <a:rPr lang="en-GB" sz="1400" dirty="0" smtClean="0"/>
              <a:t> ac </a:t>
            </a:r>
            <a:r>
              <a:rPr lang="en-GB" sz="1400" dirty="0" err="1" smtClean="0"/>
              <a:t>asesu</a:t>
            </a:r>
            <a:r>
              <a:rPr lang="en-GB" sz="1400" dirty="0" smtClean="0"/>
              <a:t> </a:t>
            </a:r>
            <a:r>
              <a:rPr lang="en-GB" sz="1400" dirty="0" err="1" smtClean="0"/>
              <a:t>ar</a:t>
            </a:r>
            <a:r>
              <a:rPr lang="en-GB" sz="1400" dirty="0" smtClean="0"/>
              <a:t> </a:t>
            </a:r>
            <a:r>
              <a:rPr lang="en-GB" sz="1400" dirty="0" err="1" smtClean="0"/>
              <a:t>gyfer</a:t>
            </a:r>
            <a:r>
              <a:rPr lang="en-GB" sz="1400" dirty="0" smtClean="0"/>
              <a:t> </a:t>
            </a:r>
            <a:r>
              <a:rPr lang="en-GB" sz="1400" dirty="0" err="1" smtClean="0"/>
              <a:t>dysgu</a:t>
            </a:r>
            <a:r>
              <a:rPr lang="en-GB" sz="1400" dirty="0" smtClean="0"/>
              <a:t>.</a:t>
            </a:r>
          </a:p>
          <a:p>
            <a:r>
              <a:rPr lang="en-GB" sz="1400" dirty="0" smtClean="0"/>
              <a:t>Mae system data ac </a:t>
            </a:r>
            <a:r>
              <a:rPr lang="en-GB" sz="1400" dirty="0" err="1" smtClean="0"/>
              <a:t>olrhain</a:t>
            </a:r>
            <a:r>
              <a:rPr lang="en-GB" sz="1400" dirty="0" smtClean="0"/>
              <a:t> </a:t>
            </a:r>
            <a:r>
              <a:rPr lang="en-GB" sz="1400" dirty="0" err="1" smtClean="0"/>
              <a:t>disgyblion</a:t>
            </a:r>
            <a:r>
              <a:rPr lang="en-GB" sz="1400" dirty="0" smtClean="0"/>
              <a:t> </a:t>
            </a:r>
            <a:r>
              <a:rPr lang="en-GB" sz="1400" dirty="0" err="1" smtClean="0"/>
              <a:t>sefydledig</a:t>
            </a:r>
            <a:r>
              <a:rPr lang="en-GB" sz="1400" dirty="0" smtClean="0"/>
              <a:t> ac </a:t>
            </a:r>
            <a:r>
              <a:rPr lang="en-GB" sz="1400" dirty="0" err="1" smtClean="0"/>
              <a:t>effeithiol</a:t>
            </a:r>
            <a:r>
              <a:rPr lang="en-GB" sz="1400" dirty="0" smtClean="0"/>
              <a:t> </a:t>
            </a:r>
            <a:r>
              <a:rPr lang="en-GB" sz="1400" dirty="0" err="1" smtClean="0"/>
              <a:t>iawn</a:t>
            </a:r>
            <a:r>
              <a:rPr lang="en-GB" sz="1400" dirty="0" smtClean="0"/>
              <a:t> </a:t>
            </a:r>
            <a:r>
              <a:rPr lang="en-GB" sz="1400" dirty="0" err="1" smtClean="0"/>
              <a:t>wedi’i</a:t>
            </a:r>
            <a:r>
              <a:rPr lang="en-GB" sz="1400" dirty="0" smtClean="0"/>
              <a:t> </a:t>
            </a:r>
            <a:r>
              <a:rPr lang="en-GB" sz="1400" dirty="0" err="1" smtClean="0"/>
              <a:t>hymgorffori</a:t>
            </a:r>
            <a:r>
              <a:rPr lang="en-GB" sz="1400" dirty="0" smtClean="0"/>
              <a:t>  </a:t>
            </a:r>
            <a:r>
              <a:rPr lang="en-GB" sz="1400" dirty="0" err="1" smtClean="0"/>
              <a:t>ar</a:t>
            </a:r>
            <a:r>
              <a:rPr lang="en-GB" sz="1400" dirty="0" smtClean="0"/>
              <a:t> draws </a:t>
            </a:r>
            <a:r>
              <a:rPr lang="en-GB" sz="1400" dirty="0" err="1" smtClean="0"/>
              <a:t>yr</a:t>
            </a:r>
            <a:r>
              <a:rPr lang="en-GB" sz="1400" dirty="0" smtClean="0"/>
              <a:t> </a:t>
            </a:r>
            <a:r>
              <a:rPr lang="en-GB" sz="1400" dirty="0" err="1" smtClean="0"/>
              <a:t>ysgol</a:t>
            </a:r>
            <a:r>
              <a:rPr lang="en-GB" sz="1400" dirty="0" smtClean="0"/>
              <a:t>. </a:t>
            </a:r>
          </a:p>
          <a:p>
            <a:r>
              <a:rPr lang="en-GB" sz="1400" dirty="0" smtClean="0"/>
              <a:t>Mae </a:t>
            </a:r>
            <a:r>
              <a:rPr lang="en-GB" sz="1400" dirty="0" err="1" smtClean="0"/>
              <a:t>tuedd</a:t>
            </a:r>
            <a:r>
              <a:rPr lang="en-GB" sz="1400" dirty="0" smtClean="0"/>
              <a:t> </a:t>
            </a:r>
            <a:r>
              <a:rPr lang="en-GB" sz="1400" dirty="0" err="1" smtClean="0"/>
              <a:t>gref</a:t>
            </a:r>
            <a:r>
              <a:rPr lang="en-GB" sz="1400" dirty="0" smtClean="0"/>
              <a:t> am </a:t>
            </a:r>
            <a:r>
              <a:rPr lang="en-GB" sz="1400" dirty="0" err="1" smtClean="0"/>
              <a:t>i</a:t>
            </a:r>
            <a:r>
              <a:rPr lang="en-GB" sz="1400" dirty="0" smtClean="0"/>
              <a:t> </a:t>
            </a:r>
            <a:r>
              <a:rPr lang="en-GB" sz="1400" dirty="0" err="1" smtClean="0"/>
              <a:t>fyny</a:t>
            </a:r>
            <a:r>
              <a:rPr lang="en-GB" sz="1400" dirty="0" smtClean="0"/>
              <a:t> </a:t>
            </a:r>
            <a:r>
              <a:rPr lang="en-GB" sz="1400" dirty="0" err="1" smtClean="0"/>
              <a:t>ym</a:t>
            </a:r>
            <a:r>
              <a:rPr lang="en-GB" sz="1400" dirty="0" smtClean="0"/>
              <a:t> </a:t>
            </a:r>
            <a:r>
              <a:rPr lang="en-GB" sz="1400" dirty="0" err="1" smtClean="0"/>
              <a:t>mherfformiad</a:t>
            </a:r>
            <a:r>
              <a:rPr lang="en-GB" sz="1400" dirty="0" smtClean="0"/>
              <a:t> </a:t>
            </a:r>
            <a:r>
              <a:rPr lang="en-GB" sz="1400" dirty="0" err="1" smtClean="0"/>
              <a:t>disgyblion</a:t>
            </a:r>
            <a:r>
              <a:rPr lang="en-GB" sz="1400" dirty="0" smtClean="0"/>
              <a:t> </a:t>
            </a:r>
            <a:r>
              <a:rPr lang="en-GB" sz="1400" dirty="0" err="1" smtClean="0"/>
              <a:t>mewn</a:t>
            </a:r>
            <a:r>
              <a:rPr lang="en-GB" sz="1400" dirty="0" smtClean="0"/>
              <a:t> </a:t>
            </a:r>
            <a:r>
              <a:rPr lang="en-GB" sz="1400" dirty="0" err="1" smtClean="0"/>
              <a:t>Saesneg</a:t>
            </a:r>
            <a:r>
              <a:rPr lang="en-GB" sz="1400" dirty="0" smtClean="0"/>
              <a:t> </a:t>
            </a:r>
            <a:r>
              <a:rPr lang="en-GB" sz="1400" dirty="0" err="1" smtClean="0"/>
              <a:t>ar</a:t>
            </a:r>
            <a:r>
              <a:rPr lang="en-GB" sz="1400" dirty="0" smtClean="0"/>
              <a:t> y </a:t>
            </a:r>
            <a:r>
              <a:rPr lang="en-GB" sz="1400" dirty="0" err="1" smtClean="0"/>
              <a:t>lefel</a:t>
            </a:r>
            <a:r>
              <a:rPr lang="en-GB" sz="1400" dirty="0" smtClean="0"/>
              <a:t> </a:t>
            </a:r>
            <a:r>
              <a:rPr lang="en-GB" sz="1400" dirty="0" err="1" smtClean="0"/>
              <a:t>ddisgwyliedig</a:t>
            </a:r>
            <a:r>
              <a:rPr lang="en-GB" sz="1400" dirty="0" smtClean="0"/>
              <a:t> (o 65% </a:t>
            </a:r>
            <a:r>
              <a:rPr lang="en-GB" sz="1400" dirty="0" err="1" smtClean="0"/>
              <a:t>i</a:t>
            </a:r>
            <a:r>
              <a:rPr lang="en-GB" sz="1400" dirty="0" smtClean="0"/>
              <a:t> 83%).  Mae </a:t>
            </a:r>
            <a:r>
              <a:rPr lang="en-GB" sz="1400" dirty="0" err="1" smtClean="0"/>
              <a:t>safonau</a:t>
            </a:r>
            <a:r>
              <a:rPr lang="en-GB" sz="1400" dirty="0" smtClean="0"/>
              <a:t> </a:t>
            </a:r>
            <a:r>
              <a:rPr lang="en-GB" sz="1400" dirty="0" err="1" smtClean="0"/>
              <a:t>ar</a:t>
            </a:r>
            <a:r>
              <a:rPr lang="en-GB" sz="1400" dirty="0" smtClean="0"/>
              <a:t> y </a:t>
            </a:r>
            <a:r>
              <a:rPr lang="en-GB" sz="1400" dirty="0" err="1" smtClean="0"/>
              <a:t>lefelau</a:t>
            </a:r>
            <a:r>
              <a:rPr lang="en-GB" sz="1400" dirty="0" smtClean="0"/>
              <a:t> 6, 7 ac 8 </a:t>
            </a:r>
            <a:r>
              <a:rPr lang="en-GB" sz="1400" dirty="0" err="1" smtClean="0"/>
              <a:t>uwch</a:t>
            </a:r>
            <a:r>
              <a:rPr lang="en-GB" sz="1400" dirty="0" smtClean="0"/>
              <a:t> </a:t>
            </a:r>
            <a:r>
              <a:rPr lang="en-GB" sz="1400" dirty="0" err="1" smtClean="0"/>
              <a:t>ymhell</a:t>
            </a:r>
            <a:r>
              <a:rPr lang="en-GB" sz="1400" dirty="0" smtClean="0"/>
              <a:t> </a:t>
            </a:r>
            <a:r>
              <a:rPr lang="en-GB" sz="1400" dirty="0" err="1" smtClean="0"/>
              <a:t>uwchlaw</a:t>
            </a:r>
            <a:r>
              <a:rPr lang="en-GB" sz="1400" dirty="0" smtClean="0"/>
              <a:t> </a:t>
            </a:r>
            <a:r>
              <a:rPr lang="en-GB" sz="1400" dirty="0" err="1" smtClean="0"/>
              <a:t>cyfartaledd</a:t>
            </a:r>
            <a:r>
              <a:rPr lang="en-GB" sz="1400" dirty="0" smtClean="0"/>
              <a:t> y </a:t>
            </a:r>
            <a:r>
              <a:rPr lang="en-GB" sz="1400" dirty="0" err="1" smtClean="0"/>
              <a:t>teulu</a:t>
            </a:r>
            <a:r>
              <a:rPr lang="en-GB" sz="1400" dirty="0" smtClean="0"/>
              <a:t> </a:t>
            </a:r>
            <a:r>
              <a:rPr lang="en-GB" sz="1400" dirty="0" err="1" smtClean="0"/>
              <a:t>a’r</a:t>
            </a:r>
            <a:r>
              <a:rPr lang="en-GB" sz="1400" dirty="0" smtClean="0"/>
              <a:t> </a:t>
            </a:r>
            <a:r>
              <a:rPr lang="en-GB" sz="1400" dirty="0" err="1" smtClean="0"/>
              <a:t>cyfartaledd</a:t>
            </a:r>
            <a:r>
              <a:rPr lang="en-GB" sz="1400" dirty="0" smtClean="0"/>
              <a:t> </a:t>
            </a:r>
            <a:r>
              <a:rPr lang="en-GB" sz="1400" dirty="0" err="1" smtClean="0"/>
              <a:t>cenedlaethol</a:t>
            </a:r>
            <a:r>
              <a:rPr lang="en-GB" sz="1400" dirty="0" smtClean="0"/>
              <a:t> </a:t>
            </a:r>
            <a:r>
              <a:rPr lang="en-GB" sz="1400" dirty="0" err="1" smtClean="0"/>
              <a:t>fel</a:t>
            </a:r>
            <a:r>
              <a:rPr lang="en-GB" sz="1400" dirty="0" smtClean="0"/>
              <a:t> </a:t>
            </a:r>
            <a:r>
              <a:rPr lang="en-GB" sz="1400" dirty="0" err="1" smtClean="0"/>
              <a:t>arfer</a:t>
            </a:r>
            <a:r>
              <a:rPr lang="en-GB" sz="1400" dirty="0" smtClean="0"/>
              <a:t>. Mae </a:t>
            </a:r>
            <a:r>
              <a:rPr lang="en-GB" sz="1400" dirty="0" err="1" smtClean="0"/>
              <a:t>perfformiad</a:t>
            </a:r>
            <a:r>
              <a:rPr lang="en-GB" sz="1400" dirty="0" smtClean="0"/>
              <a:t> </a:t>
            </a:r>
            <a:r>
              <a:rPr lang="en-GB" sz="1400" dirty="0" err="1" smtClean="0"/>
              <a:t>yng</a:t>
            </a:r>
            <a:r>
              <a:rPr lang="en-GB" sz="1400" dirty="0" smtClean="0"/>
              <a:t> </a:t>
            </a:r>
            <a:r>
              <a:rPr lang="en-GB" sz="1400" dirty="0" err="1" smtClean="0"/>
              <a:t>nghyfnod</a:t>
            </a:r>
            <a:r>
              <a:rPr lang="en-GB" sz="1400" dirty="0" smtClean="0"/>
              <a:t> </a:t>
            </a:r>
            <a:r>
              <a:rPr lang="en-GB" sz="1400" dirty="0" err="1" smtClean="0"/>
              <a:t>allweddol</a:t>
            </a:r>
            <a:r>
              <a:rPr lang="en-GB" sz="1400" dirty="0" smtClean="0"/>
              <a:t> 4 </a:t>
            </a:r>
            <a:r>
              <a:rPr lang="en-GB" sz="1400" dirty="0" err="1" smtClean="0"/>
              <a:t>yn</a:t>
            </a:r>
            <a:r>
              <a:rPr lang="en-GB" sz="1400" dirty="0" smtClean="0"/>
              <a:t> </a:t>
            </a:r>
            <a:r>
              <a:rPr lang="en-GB" sz="1400" dirty="0" err="1" smtClean="0"/>
              <a:t>rhagorol</a:t>
            </a:r>
            <a:r>
              <a:rPr lang="en-GB" sz="1400" dirty="0" smtClean="0"/>
              <a:t>.</a:t>
            </a:r>
            <a:endParaRPr lang="en-GB" sz="1400" dirty="0" smtClean="0">
              <a:solidFill>
                <a:srgbClr val="FF0000"/>
              </a:solidFill>
            </a:endParaRPr>
          </a:p>
        </p:txBody>
      </p:sp>
      <p:sp>
        <p:nvSpPr>
          <p:cNvPr id="4" name="Content Placeholder 3"/>
          <p:cNvSpPr>
            <a:spLocks noGrp="1"/>
          </p:cNvSpPr>
          <p:nvPr>
            <p:ph sz="half" idx="2"/>
          </p:nvPr>
        </p:nvSpPr>
        <p:spPr>
          <a:xfrm>
            <a:off x="4718050" y="1484313"/>
            <a:ext cx="4425950" cy="5373687"/>
          </a:xfrm>
        </p:spPr>
        <p:txBody>
          <a:bodyPr/>
          <a:lstStyle/>
          <a:p>
            <a:pPr marL="0" indent="0">
              <a:buFontTx/>
              <a:buNone/>
              <a:defRPr/>
            </a:pPr>
            <a:r>
              <a:rPr lang="en-GB" sz="1400" b="1" dirty="0">
                <a:solidFill>
                  <a:srgbClr val="FF0000"/>
                </a:solidFill>
              </a:rPr>
              <a:t>Excellent leadership secures high standards in English for pupils in </a:t>
            </a:r>
            <a:r>
              <a:rPr lang="en-GB" sz="1400" b="1" dirty="0" err="1">
                <a:solidFill>
                  <a:srgbClr val="FF0000"/>
                </a:solidFill>
              </a:rPr>
              <a:t>Cwmtawe</a:t>
            </a:r>
            <a:r>
              <a:rPr lang="en-GB" sz="1400" b="1" dirty="0">
                <a:solidFill>
                  <a:srgbClr val="FF0000"/>
                </a:solidFill>
              </a:rPr>
              <a:t> Community School, Swansea.</a:t>
            </a:r>
            <a:endParaRPr lang="en-GB" sz="1400" dirty="0">
              <a:solidFill>
                <a:srgbClr val="FF0000"/>
              </a:solidFill>
            </a:endParaRPr>
          </a:p>
          <a:p>
            <a:pPr marL="0" indent="0">
              <a:buFontTx/>
              <a:buNone/>
              <a:defRPr/>
            </a:pPr>
            <a:r>
              <a:rPr lang="en-GB" sz="500" b="1" dirty="0">
                <a:solidFill>
                  <a:srgbClr val="FF0000"/>
                </a:solidFill>
              </a:rPr>
              <a:t> </a:t>
            </a:r>
            <a:endParaRPr lang="en-GB" sz="500" dirty="0">
              <a:solidFill>
                <a:srgbClr val="FF0000"/>
              </a:solidFill>
            </a:endParaRPr>
          </a:p>
          <a:p>
            <a:pPr>
              <a:defRPr/>
            </a:pPr>
            <a:r>
              <a:rPr lang="en-GB" sz="1400" dirty="0">
                <a:solidFill>
                  <a:srgbClr val="FF0000"/>
                </a:solidFill>
              </a:rPr>
              <a:t>The school has a strong culture of continuous improvement.  English has a high priority in the school and is a very successful subject department.   </a:t>
            </a:r>
          </a:p>
          <a:p>
            <a:pPr>
              <a:defRPr/>
            </a:pPr>
            <a:r>
              <a:rPr lang="en-GB" sz="1400" dirty="0">
                <a:solidFill>
                  <a:srgbClr val="FF0000"/>
                </a:solidFill>
              </a:rPr>
              <a:t> A comprehensive scheme of work provides a good balance between literary and non-literary work with opportunities for pupils to develop their skills in planning, drafting and editing work.   </a:t>
            </a:r>
          </a:p>
          <a:p>
            <a:pPr>
              <a:defRPr/>
            </a:pPr>
            <a:r>
              <a:rPr lang="en-GB" sz="1400" dirty="0">
                <a:solidFill>
                  <a:srgbClr val="FF0000"/>
                </a:solidFill>
              </a:rPr>
              <a:t>Staff use a range of teaching and learning approaches very successfully and emphasise </a:t>
            </a:r>
            <a:r>
              <a:rPr lang="en-GB" sz="1400" dirty="0" err="1">
                <a:solidFill>
                  <a:srgbClr val="FF0000"/>
                </a:solidFill>
              </a:rPr>
              <a:t>oracy</a:t>
            </a:r>
            <a:r>
              <a:rPr lang="en-GB" sz="1400" dirty="0">
                <a:solidFill>
                  <a:srgbClr val="FF0000"/>
                </a:solidFill>
              </a:rPr>
              <a:t> and assessment for learning strategies. </a:t>
            </a:r>
          </a:p>
          <a:p>
            <a:pPr>
              <a:defRPr/>
            </a:pPr>
            <a:r>
              <a:rPr lang="en-GB" sz="1400" dirty="0">
                <a:solidFill>
                  <a:srgbClr val="FF0000"/>
                </a:solidFill>
              </a:rPr>
              <a:t>A long established and highly effective pupil data and tracking system is embedded throughout the school.  </a:t>
            </a:r>
          </a:p>
          <a:p>
            <a:pPr>
              <a:defRPr/>
            </a:pPr>
            <a:r>
              <a:rPr lang="en-GB" sz="1400" dirty="0">
                <a:solidFill>
                  <a:srgbClr val="FF0000"/>
                </a:solidFill>
              </a:rPr>
              <a:t>There is a strong rising trend in pupils’ performance in English at the expected level (from 65% to 83%).  Standards at the higher levels 6, 7 and 8 are usually well above family and national averages.  Performance in key stage 4 is excellent.</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107950" y="144463"/>
            <a:ext cx="7339013" cy="1700212"/>
          </a:xfrm>
        </p:spPr>
        <p:txBody>
          <a:bodyPr/>
          <a:lstStyle/>
          <a:p>
            <a:pPr algn="l"/>
            <a:r>
              <a:rPr lang="en-GB" sz="3800" smtClean="0">
                <a:solidFill>
                  <a:srgbClr val="015284"/>
                </a:solidFill>
              </a:rPr>
              <a:t>10</a:t>
            </a:r>
            <a:r>
              <a:rPr lang="en-GB" sz="3800" smtClean="0"/>
              <a:t> </a:t>
            </a:r>
            <a:r>
              <a:rPr lang="en-GB" sz="3800" smtClean="0">
                <a:solidFill>
                  <a:srgbClr val="015284"/>
                </a:solidFill>
              </a:rPr>
              <a:t>cwestiwn i ddarparwyr</a:t>
            </a:r>
            <a:br>
              <a:rPr lang="en-GB" sz="3800" smtClean="0">
                <a:solidFill>
                  <a:srgbClr val="015284"/>
                </a:solidFill>
              </a:rPr>
            </a:br>
            <a:r>
              <a:rPr lang="en-GB" sz="3800" smtClean="0"/>
              <a:t>10 questions for providers</a:t>
            </a:r>
            <a:r>
              <a:rPr lang="en-GB" smtClean="0"/>
              <a:t/>
            </a:r>
            <a:br>
              <a:rPr lang="en-GB" smtClean="0"/>
            </a:br>
            <a:endParaRPr lang="en-GB" smtClean="0">
              <a:solidFill>
                <a:srgbClr val="015284"/>
              </a:solidFill>
            </a:endParaRPr>
          </a:p>
        </p:txBody>
      </p:sp>
      <p:sp>
        <p:nvSpPr>
          <p:cNvPr id="58370" name="Content Placeholder 2"/>
          <p:cNvSpPr>
            <a:spLocks noGrp="1"/>
          </p:cNvSpPr>
          <p:nvPr>
            <p:ph sz="half" idx="1"/>
          </p:nvPr>
        </p:nvSpPr>
        <p:spPr>
          <a:xfrm>
            <a:off x="0" y="1268413"/>
            <a:ext cx="4787900" cy="5589587"/>
          </a:xfrm>
        </p:spPr>
        <p:txBody>
          <a:bodyPr/>
          <a:lstStyle/>
          <a:p>
            <a:r>
              <a:rPr lang="en-GB" sz="2000" smtClean="0"/>
              <a:t>Pa mor dda y mae grwpiau o ddisgyblion, gan gynnwys y rhai sy’n cael PYDd, disgyblion mwy abl a bechgyn, yn cyflawni mewn  Saesneg? Sut ydyn ni’n gwybod?</a:t>
            </a:r>
          </a:p>
          <a:p>
            <a:r>
              <a:rPr lang="en-GB" sz="2000" smtClean="0"/>
              <a:t>Pa mor dda yw medrau darllen lefel uwch disgyblion a lefelau dealltwriaeth? Sut ydyn ni’n gwybod?</a:t>
            </a:r>
          </a:p>
          <a:p>
            <a:r>
              <a:rPr lang="en-GB" sz="2000" smtClean="0"/>
              <a:t>A yw ein disgyblion iau yng nghyfnod allweddol 2 yn dysgu’r medrau ysgrifennu annibynnol sydd eu hangen arnynt? </a:t>
            </a:r>
          </a:p>
          <a:p>
            <a:r>
              <a:rPr lang="en-GB" sz="2000" smtClean="0"/>
              <a:t>A yw disgyblion h</a:t>
            </a:r>
            <a:r>
              <a:rPr lang="cy-GB" sz="2000" smtClean="0"/>
              <a:t>ŷn yng nghyfnod allweddol 2 a 3 yn mynd ati’n ddigon rheolaidd i ysgrifennu’n estynedig er mwyn datblygu eu medrau a’u stamina mewn ysgrifennu?</a:t>
            </a:r>
            <a:endParaRPr lang="en-GB" sz="700" smtClean="0">
              <a:solidFill>
                <a:srgbClr val="D60134"/>
              </a:solidFill>
            </a:endParaRPr>
          </a:p>
        </p:txBody>
      </p:sp>
      <p:sp>
        <p:nvSpPr>
          <p:cNvPr id="58371" name="Content Placeholder 3"/>
          <p:cNvSpPr>
            <a:spLocks noGrp="1"/>
          </p:cNvSpPr>
          <p:nvPr>
            <p:ph sz="half" idx="2"/>
          </p:nvPr>
        </p:nvSpPr>
        <p:spPr>
          <a:xfrm>
            <a:off x="4643438" y="1341438"/>
            <a:ext cx="4500562" cy="5516562"/>
          </a:xfrm>
        </p:spPr>
        <p:txBody>
          <a:bodyPr/>
          <a:lstStyle/>
          <a:p>
            <a:r>
              <a:rPr lang="en-GB" sz="2000" smtClean="0">
                <a:solidFill>
                  <a:srgbClr val="FF0000"/>
                </a:solidFill>
              </a:rPr>
              <a:t>How well do groups of pupils, including those receiving FSM, more able pupils and boys, achieve in English? How do we know?</a:t>
            </a:r>
          </a:p>
          <a:p>
            <a:r>
              <a:rPr lang="en-GB" sz="2000" smtClean="0">
                <a:solidFill>
                  <a:srgbClr val="FF0000"/>
                </a:solidFill>
              </a:rPr>
              <a:t>How good are pupils’ higher-order reading skills and levels of comprehension? How do we know?</a:t>
            </a:r>
          </a:p>
          <a:p>
            <a:r>
              <a:rPr lang="en-GB" sz="2000" smtClean="0">
                <a:solidFill>
                  <a:srgbClr val="FF0000"/>
                </a:solidFill>
              </a:rPr>
              <a:t>Do our younger pupils in key stage 2 gain the independent writing skills they need? </a:t>
            </a:r>
          </a:p>
          <a:p>
            <a:r>
              <a:rPr lang="en-GB" sz="2000" smtClean="0">
                <a:solidFill>
                  <a:srgbClr val="FF0000"/>
                </a:solidFill>
              </a:rPr>
              <a:t>Do older pupils in key stage 2 and pupils in key stage 3 engage regularly enough in extended writing in order to develop their skills and stamina in writing?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a:xfrm>
            <a:off x="-107950" y="144463"/>
            <a:ext cx="7339013" cy="1196975"/>
          </a:xfrm>
        </p:spPr>
        <p:txBody>
          <a:bodyPr/>
          <a:lstStyle/>
          <a:p>
            <a:pPr algn="l"/>
            <a:r>
              <a:rPr lang="en-GB" smtClean="0">
                <a:solidFill>
                  <a:srgbClr val="015284"/>
                </a:solidFill>
              </a:rPr>
              <a:t>10</a:t>
            </a:r>
            <a:r>
              <a:rPr lang="en-GB" smtClean="0"/>
              <a:t> </a:t>
            </a:r>
            <a:r>
              <a:rPr lang="en-GB" smtClean="0">
                <a:solidFill>
                  <a:srgbClr val="015284"/>
                </a:solidFill>
              </a:rPr>
              <a:t>cwestiwn i ddarparwyr</a:t>
            </a:r>
            <a:br>
              <a:rPr lang="en-GB" smtClean="0">
                <a:solidFill>
                  <a:srgbClr val="015284"/>
                </a:solidFill>
              </a:rPr>
            </a:br>
            <a:r>
              <a:rPr lang="en-GB" smtClean="0"/>
              <a:t>10 questions for providers</a:t>
            </a:r>
            <a:endParaRPr lang="en-GB" smtClean="0">
              <a:solidFill>
                <a:srgbClr val="015284"/>
              </a:solidFill>
            </a:endParaRPr>
          </a:p>
        </p:txBody>
      </p:sp>
      <p:sp>
        <p:nvSpPr>
          <p:cNvPr id="60418" name="Content Placeholder 2"/>
          <p:cNvSpPr>
            <a:spLocks noGrp="1"/>
          </p:cNvSpPr>
          <p:nvPr>
            <p:ph sz="half" idx="1"/>
          </p:nvPr>
        </p:nvSpPr>
        <p:spPr>
          <a:xfrm>
            <a:off x="250825" y="1557338"/>
            <a:ext cx="4314825" cy="5300662"/>
          </a:xfrm>
        </p:spPr>
        <p:txBody>
          <a:bodyPr/>
          <a:lstStyle/>
          <a:p>
            <a:r>
              <a:rPr lang="en-GB" sz="2000" smtClean="0"/>
              <a:t>A ydyn ni’n addysgu sillafu, atalnodi a gramadeg yn gyson? </a:t>
            </a:r>
          </a:p>
          <a:p>
            <a:r>
              <a:rPr lang="en-GB" sz="2000" smtClean="0"/>
              <a:t>A ydyn ni’n rhoi strategaethau ‘asesu ar gyfer dysgu’ ar waith yn ddigon cyson ac effeithiol? </a:t>
            </a:r>
          </a:p>
          <a:p>
            <a:r>
              <a:rPr lang="en-GB" sz="2000" smtClean="0"/>
              <a:t>A ydyn ni’n cyflawni cydbwysedd rhwng deunydd llenyddol ac anllenyddol ac yn cwmpasu pob un o’r saith genre ysgrifennu yn ein cynllunio?</a:t>
            </a:r>
          </a:p>
          <a:p>
            <a:r>
              <a:rPr lang="en-GB" sz="2000" smtClean="0"/>
              <a:t>A yw ein harferion safoni a chymedroli yn gadarn ac effeithol?</a:t>
            </a:r>
          </a:p>
          <a:p>
            <a:r>
              <a:rPr lang="en-GB" sz="2000" smtClean="0"/>
              <a:t>A oes gennym drefniadau pontio effeithiol ar waith?</a:t>
            </a:r>
          </a:p>
          <a:p>
            <a:endParaRPr lang="en-GB" sz="2000" smtClean="0">
              <a:solidFill>
                <a:srgbClr val="D60134"/>
              </a:solidFill>
            </a:endParaRPr>
          </a:p>
        </p:txBody>
      </p:sp>
      <p:sp>
        <p:nvSpPr>
          <p:cNvPr id="60419" name="Content Placeholder 3"/>
          <p:cNvSpPr>
            <a:spLocks noGrp="1"/>
          </p:cNvSpPr>
          <p:nvPr>
            <p:ph sz="half" idx="2"/>
          </p:nvPr>
        </p:nvSpPr>
        <p:spPr>
          <a:xfrm>
            <a:off x="4718050" y="1557338"/>
            <a:ext cx="4318000" cy="5300662"/>
          </a:xfrm>
        </p:spPr>
        <p:txBody>
          <a:bodyPr/>
          <a:lstStyle/>
          <a:p>
            <a:r>
              <a:rPr lang="en-GB" sz="2000" smtClean="0">
                <a:solidFill>
                  <a:srgbClr val="FF0000"/>
                </a:solidFill>
              </a:rPr>
              <a:t>Do we teach spelling, punctuation and grammar consistently? </a:t>
            </a:r>
          </a:p>
          <a:p>
            <a:r>
              <a:rPr lang="en-GB" sz="2000" smtClean="0">
                <a:solidFill>
                  <a:srgbClr val="FF0000"/>
                </a:solidFill>
              </a:rPr>
              <a:t>Do we implement ’assessment for learning’ strategies consistently and effectively enough? </a:t>
            </a:r>
          </a:p>
          <a:p>
            <a:r>
              <a:rPr lang="en-GB" sz="2000" smtClean="0">
                <a:solidFill>
                  <a:srgbClr val="FF0000"/>
                </a:solidFill>
              </a:rPr>
              <a:t>Do we achieve a balance of literary and non-literary material and cover all seven writing genres in our planning?  </a:t>
            </a:r>
          </a:p>
          <a:p>
            <a:r>
              <a:rPr lang="en-GB" sz="2000" smtClean="0">
                <a:solidFill>
                  <a:srgbClr val="FF0000"/>
                </a:solidFill>
              </a:rPr>
              <a:t>Are our standardisation and moderation practices robust and effective?</a:t>
            </a:r>
          </a:p>
          <a:p>
            <a:r>
              <a:rPr lang="en-GB" sz="2000" smtClean="0">
                <a:solidFill>
                  <a:srgbClr val="FF0000"/>
                </a:solidFill>
              </a:rPr>
              <a:t>Do we have effective transitional arrangements in place?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a:xfrm>
            <a:off x="112713" y="2357438"/>
            <a:ext cx="7772400" cy="3663950"/>
          </a:xfrm>
        </p:spPr>
        <p:txBody>
          <a:bodyPr/>
          <a:lstStyle/>
          <a:p>
            <a:pPr algn="l" eaLnBrk="1" hangingPunct="1"/>
            <a:r>
              <a:rPr lang="en-GB" sz="3600" dirty="0" smtClean="0"/>
              <a:t/>
            </a:r>
            <a:br>
              <a:rPr lang="en-GB" sz="3600" dirty="0" smtClean="0"/>
            </a:br>
            <a:r>
              <a:rPr lang="en-GB" sz="3600" dirty="0" err="1" smtClean="0">
                <a:solidFill>
                  <a:srgbClr val="015284"/>
                </a:solidFill>
                <a:hlinkClick r:id="rId3"/>
              </a:rPr>
              <a:t>Gwe-ddolen</a:t>
            </a:r>
            <a:r>
              <a:rPr lang="en-GB" sz="3600" dirty="0" smtClean="0">
                <a:solidFill>
                  <a:srgbClr val="015284"/>
                </a:solidFill>
                <a:hlinkClick r:id="rId3"/>
              </a:rPr>
              <a:t> </a:t>
            </a:r>
            <a:r>
              <a:rPr lang="en-GB" sz="3600" dirty="0" err="1" smtClean="0">
                <a:solidFill>
                  <a:srgbClr val="015284"/>
                </a:solidFill>
                <a:hlinkClick r:id="rId3"/>
              </a:rPr>
              <a:t>i’r</a:t>
            </a:r>
            <a:r>
              <a:rPr lang="en-GB" sz="3600" dirty="0" smtClean="0">
                <a:solidFill>
                  <a:srgbClr val="015284"/>
                </a:solidFill>
                <a:hlinkClick r:id="rId3"/>
              </a:rPr>
              <a:t> </a:t>
            </a:r>
            <a:r>
              <a:rPr lang="en-GB" sz="3600" dirty="0" err="1" smtClean="0">
                <a:solidFill>
                  <a:srgbClr val="015284"/>
                </a:solidFill>
                <a:hlinkClick r:id="rId3"/>
              </a:rPr>
              <a:t>adroddiad</a:t>
            </a:r>
            <a:r>
              <a:rPr lang="en-GB" sz="3600" dirty="0" smtClean="0">
                <a:solidFill>
                  <a:srgbClr val="015284"/>
                </a:solidFill>
                <a:hlinkClick r:id="rId3"/>
              </a:rPr>
              <a:t> </a:t>
            </a:r>
            <a:r>
              <a:rPr lang="en-GB" sz="3600" dirty="0" err="1" smtClean="0">
                <a:solidFill>
                  <a:srgbClr val="015284"/>
                </a:solidFill>
                <a:hlinkClick r:id="rId3"/>
              </a:rPr>
              <a:t>llawn</a:t>
            </a: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3600" dirty="0" smtClean="0">
                <a:hlinkClick r:id="rId4"/>
              </a:rPr>
              <a:t>Web-link to full report</a:t>
            </a:r>
            <a:r>
              <a:rPr lang="en-GB" sz="3600" dirty="0" smtClean="0"/>
              <a:t/>
            </a:r>
            <a:br>
              <a:rPr lang="en-GB" sz="3600" dirty="0" smtClean="0"/>
            </a:b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endParaRPr lang="en-US" sz="3600" dirty="0" smtClean="0">
              <a:solidFill>
                <a:srgbClr val="015284"/>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ext Placeholder 5"/>
          <p:cNvSpPr>
            <a:spLocks noGrp="1"/>
          </p:cNvSpPr>
          <p:nvPr>
            <p:ph type="body" idx="1"/>
          </p:nvPr>
        </p:nvSpPr>
        <p:spPr/>
        <p:txBody>
          <a:bodyPr/>
          <a:lstStyle/>
          <a:p>
            <a:pPr algn="ctr"/>
            <a:r>
              <a:rPr lang="cy-GB" sz="6000" smtClean="0"/>
              <a:t>Cwestiynau...</a:t>
            </a:r>
            <a:endParaRPr lang="en-GB" sz="6000" smtClean="0"/>
          </a:p>
          <a:p>
            <a:pPr algn="ctr"/>
            <a:r>
              <a:rPr lang="en-GB" sz="6000" smtClean="0">
                <a:solidFill>
                  <a:srgbClr val="D60134"/>
                </a:solidFill>
              </a:rPr>
              <a:t>Questions…</a:t>
            </a:r>
          </a:p>
          <a:p>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84213" y="188913"/>
            <a:ext cx="9140826" cy="1008062"/>
          </a:xfrm>
        </p:spPr>
        <p:txBody>
          <a:bodyPr/>
          <a:lstStyle/>
          <a:p>
            <a:r>
              <a:rPr lang="en-GB" smtClean="0">
                <a:solidFill>
                  <a:srgbClr val="015284"/>
                </a:solidFill>
              </a:rPr>
              <a:t>Cefndir </a:t>
            </a:r>
            <a:r>
              <a:rPr lang="en-GB" smtClean="0"/>
              <a:t>Background</a:t>
            </a:r>
          </a:p>
        </p:txBody>
      </p:sp>
      <p:sp>
        <p:nvSpPr>
          <p:cNvPr id="19458" name="Content Placeholder 2"/>
          <p:cNvSpPr>
            <a:spLocks noGrp="1"/>
          </p:cNvSpPr>
          <p:nvPr>
            <p:ph sz="half" idx="1"/>
          </p:nvPr>
        </p:nvSpPr>
        <p:spPr>
          <a:xfrm>
            <a:off x="250825" y="1052513"/>
            <a:ext cx="4393183" cy="5805487"/>
          </a:xfrm>
        </p:spPr>
        <p:txBody>
          <a:bodyPr/>
          <a:lstStyle/>
          <a:p>
            <a:endParaRPr lang="en-GB" sz="1000" dirty="0" smtClean="0"/>
          </a:p>
          <a:p>
            <a:r>
              <a:rPr lang="en-GB" sz="2000" dirty="0" err="1" smtClean="0"/>
              <a:t>Yng</a:t>
            </a:r>
            <a:r>
              <a:rPr lang="en-GB" sz="2000" dirty="0" smtClean="0"/>
              <a:t> </a:t>
            </a:r>
            <a:r>
              <a:rPr lang="en-GB" sz="2000" dirty="0" err="1" smtClean="0"/>
              <a:t>nghyfnodau</a:t>
            </a:r>
            <a:r>
              <a:rPr lang="en-GB" sz="2000" dirty="0" smtClean="0"/>
              <a:t> </a:t>
            </a:r>
            <a:r>
              <a:rPr lang="en-GB" sz="2000" dirty="0" err="1" smtClean="0"/>
              <a:t>allweddol</a:t>
            </a:r>
            <a:r>
              <a:rPr lang="en-GB" sz="2000" dirty="0" smtClean="0"/>
              <a:t> 2 a 3, </a:t>
            </a:r>
            <a:r>
              <a:rPr lang="en-GB" sz="2000" dirty="0" err="1" smtClean="0"/>
              <a:t>mae’r</a:t>
            </a:r>
            <a:r>
              <a:rPr lang="en-GB" sz="2000" dirty="0" smtClean="0"/>
              <a:t> </a:t>
            </a:r>
            <a:r>
              <a:rPr lang="en-GB" sz="2000" dirty="0" err="1" smtClean="0"/>
              <a:t>rhan</a:t>
            </a:r>
            <a:r>
              <a:rPr lang="en-GB" sz="2000" dirty="0" smtClean="0"/>
              <a:t> </a:t>
            </a:r>
            <a:r>
              <a:rPr lang="en-GB" sz="2000" dirty="0" err="1" smtClean="0"/>
              <a:t>fwyaf</a:t>
            </a:r>
            <a:r>
              <a:rPr lang="en-GB" sz="2000" dirty="0" smtClean="0"/>
              <a:t> o </a:t>
            </a:r>
            <a:r>
              <a:rPr lang="en-GB" sz="2000" dirty="0" err="1" smtClean="0"/>
              <a:t>ddisgyblion</a:t>
            </a:r>
            <a:r>
              <a:rPr lang="en-GB" sz="2000" dirty="0" smtClean="0"/>
              <a:t> </a:t>
            </a:r>
            <a:r>
              <a:rPr lang="en-GB" sz="2000" dirty="0" err="1" smtClean="0"/>
              <a:t>wedi</a:t>
            </a:r>
            <a:r>
              <a:rPr lang="en-GB" sz="2000" dirty="0" smtClean="0"/>
              <a:t> </a:t>
            </a:r>
            <a:r>
              <a:rPr lang="en-GB" sz="2000" dirty="0" err="1" smtClean="0"/>
              <a:t>symud</a:t>
            </a:r>
            <a:r>
              <a:rPr lang="en-GB" sz="2000" dirty="0" smtClean="0"/>
              <a:t> </a:t>
            </a:r>
            <a:r>
              <a:rPr lang="en-GB" sz="2000" dirty="0" err="1" smtClean="0"/>
              <a:t>ymhellach</a:t>
            </a:r>
            <a:r>
              <a:rPr lang="en-GB" sz="2000" dirty="0" smtClean="0"/>
              <a:t> </a:t>
            </a:r>
            <a:r>
              <a:rPr lang="en-GB" sz="2000" dirty="0" err="1" smtClean="0"/>
              <a:t>na’r</a:t>
            </a:r>
            <a:r>
              <a:rPr lang="en-GB" sz="2000" dirty="0" smtClean="0"/>
              <a:t> </a:t>
            </a:r>
            <a:r>
              <a:rPr lang="en-GB" sz="2000" dirty="0" err="1" smtClean="0"/>
              <a:t>angen</a:t>
            </a:r>
            <a:r>
              <a:rPr lang="en-GB" sz="2000" dirty="0" smtClean="0"/>
              <a:t> </a:t>
            </a:r>
            <a:r>
              <a:rPr lang="en-GB" sz="2000" dirty="0" err="1" smtClean="0"/>
              <a:t>i</a:t>
            </a:r>
            <a:r>
              <a:rPr lang="en-GB" sz="2000" dirty="0" smtClean="0"/>
              <a:t> </a:t>
            </a:r>
            <a:r>
              <a:rPr lang="en-GB" sz="2000" dirty="0" err="1" smtClean="0"/>
              <a:t>gaffael</a:t>
            </a:r>
            <a:r>
              <a:rPr lang="en-GB" sz="2000" dirty="0" smtClean="0"/>
              <a:t> </a:t>
            </a:r>
            <a:r>
              <a:rPr lang="en-GB" sz="2000" dirty="0" err="1" smtClean="0"/>
              <a:t>medrau</a:t>
            </a:r>
            <a:r>
              <a:rPr lang="en-GB" sz="2000" dirty="0" smtClean="0"/>
              <a:t> </a:t>
            </a:r>
            <a:r>
              <a:rPr lang="en-GB" sz="2000" dirty="0" err="1" smtClean="0"/>
              <a:t>darllen</a:t>
            </a:r>
            <a:r>
              <a:rPr lang="en-GB" sz="2000" dirty="0" smtClean="0"/>
              <a:t> </a:t>
            </a:r>
            <a:r>
              <a:rPr lang="en-GB" sz="2000" dirty="0" err="1" smtClean="0"/>
              <a:t>cychwynnol</a:t>
            </a:r>
            <a:r>
              <a:rPr lang="en-GB" sz="2000" dirty="0" smtClean="0"/>
              <a:t> ac </a:t>
            </a:r>
            <a:r>
              <a:rPr lang="en-GB" sz="2000" dirty="0" err="1" smtClean="0"/>
              <a:t>wedi</a:t>
            </a:r>
            <a:r>
              <a:rPr lang="en-GB" sz="2000" dirty="0" smtClean="0"/>
              <a:t> </a:t>
            </a:r>
            <a:r>
              <a:rPr lang="en-GB" sz="2000" dirty="0" err="1" smtClean="0"/>
              <a:t>dysgu</a:t>
            </a:r>
            <a:r>
              <a:rPr lang="en-GB" sz="2000" dirty="0" smtClean="0"/>
              <a:t> </a:t>
            </a:r>
            <a:r>
              <a:rPr lang="en-GB" sz="2000" dirty="0" err="1" smtClean="0"/>
              <a:t>medrau</a:t>
            </a:r>
            <a:r>
              <a:rPr lang="en-GB" sz="2000" dirty="0" smtClean="0"/>
              <a:t> </a:t>
            </a:r>
            <a:r>
              <a:rPr lang="en-GB" sz="2000" dirty="0" err="1" smtClean="0"/>
              <a:t>ysgrifennu</a:t>
            </a:r>
            <a:r>
              <a:rPr lang="en-GB" sz="2000" dirty="0" smtClean="0"/>
              <a:t> </a:t>
            </a:r>
            <a:r>
              <a:rPr lang="en-GB" sz="2000" dirty="0" err="1" smtClean="0"/>
              <a:t>annibynnol</a:t>
            </a:r>
            <a:r>
              <a:rPr lang="en-GB" sz="2000" dirty="0" smtClean="0"/>
              <a:t>.  </a:t>
            </a:r>
          </a:p>
          <a:p>
            <a:endParaRPr lang="en-GB" sz="1200" dirty="0" smtClean="0"/>
          </a:p>
          <a:p>
            <a:r>
              <a:rPr lang="en-GB" sz="2000" dirty="0" err="1" smtClean="0"/>
              <a:t>Wrth</a:t>
            </a:r>
            <a:r>
              <a:rPr lang="en-GB" sz="2000" dirty="0" smtClean="0"/>
              <a:t> </a:t>
            </a:r>
            <a:r>
              <a:rPr lang="en-GB" sz="2000" dirty="0" err="1" smtClean="0"/>
              <a:t>i</a:t>
            </a:r>
            <a:r>
              <a:rPr lang="en-GB" sz="2000" dirty="0" smtClean="0"/>
              <a:t> </a:t>
            </a:r>
            <a:r>
              <a:rPr lang="en-GB" sz="2000" dirty="0" err="1" smtClean="0"/>
              <a:t>ddisgyblion</a:t>
            </a:r>
            <a:r>
              <a:rPr lang="en-GB" sz="2000" dirty="0" smtClean="0"/>
              <a:t> </a:t>
            </a:r>
            <a:r>
              <a:rPr lang="en-GB" sz="2000" dirty="0" err="1" smtClean="0"/>
              <a:t>ddod</a:t>
            </a:r>
            <a:r>
              <a:rPr lang="en-GB" sz="2000" dirty="0" smtClean="0"/>
              <a:t> </a:t>
            </a:r>
            <a:r>
              <a:rPr lang="en-GB" sz="2000" dirty="0" err="1" smtClean="0"/>
              <a:t>yn</a:t>
            </a:r>
            <a:r>
              <a:rPr lang="en-GB" sz="2000" dirty="0" smtClean="0"/>
              <a:t> </a:t>
            </a:r>
            <a:r>
              <a:rPr lang="en-GB" sz="2000" dirty="0" err="1" smtClean="0"/>
              <a:t>ddarllenwyr</a:t>
            </a:r>
            <a:r>
              <a:rPr lang="en-GB" sz="2000" dirty="0" smtClean="0"/>
              <a:t> </a:t>
            </a:r>
            <a:r>
              <a:rPr lang="en-GB" sz="2000" dirty="0" err="1" smtClean="0"/>
              <a:t>mwy</a:t>
            </a:r>
            <a:r>
              <a:rPr lang="en-GB" sz="2000" dirty="0" smtClean="0"/>
              <a:t> </a:t>
            </a:r>
            <a:r>
              <a:rPr lang="en-GB" sz="2000" dirty="0" err="1" smtClean="0"/>
              <a:t>effeithiol</a:t>
            </a:r>
            <a:r>
              <a:rPr lang="en-GB" sz="2000" dirty="0" smtClean="0"/>
              <a:t>, </a:t>
            </a:r>
            <a:r>
              <a:rPr lang="en-GB" sz="2000" dirty="0" err="1" smtClean="0"/>
              <a:t>mae</a:t>
            </a:r>
            <a:r>
              <a:rPr lang="en-GB" sz="2000" dirty="0" smtClean="0"/>
              <a:t> </a:t>
            </a:r>
            <a:r>
              <a:rPr lang="en-GB" sz="2000" dirty="0" err="1" smtClean="0"/>
              <a:t>angen</a:t>
            </a:r>
            <a:r>
              <a:rPr lang="en-GB" sz="2000" dirty="0" smtClean="0"/>
              <a:t> </a:t>
            </a:r>
            <a:r>
              <a:rPr lang="en-GB" sz="2000" dirty="0" err="1" smtClean="0"/>
              <a:t>iddynt</a:t>
            </a:r>
            <a:r>
              <a:rPr lang="en-GB" sz="2000" dirty="0" smtClean="0"/>
              <a:t> </a:t>
            </a:r>
            <a:r>
              <a:rPr lang="en-GB" sz="2000" dirty="0" err="1" smtClean="0"/>
              <a:t>ddeall</a:t>
            </a:r>
            <a:r>
              <a:rPr lang="en-GB" sz="2000" dirty="0" smtClean="0"/>
              <a:t> bod </a:t>
            </a:r>
            <a:r>
              <a:rPr lang="en-GB" sz="2000" dirty="0" err="1" smtClean="0"/>
              <a:t>gwahanol</a:t>
            </a:r>
            <a:r>
              <a:rPr lang="en-GB" sz="2000" dirty="0" smtClean="0"/>
              <a:t> </a:t>
            </a:r>
            <a:r>
              <a:rPr lang="en-GB" sz="2000" dirty="0" err="1" smtClean="0"/>
              <a:t>fathau</a:t>
            </a:r>
            <a:r>
              <a:rPr lang="en-GB" sz="2000" dirty="0" smtClean="0"/>
              <a:t> o </a:t>
            </a:r>
            <a:r>
              <a:rPr lang="en-GB" sz="2000" dirty="0" err="1" smtClean="0"/>
              <a:t>ddarllen</a:t>
            </a:r>
            <a:r>
              <a:rPr lang="en-GB" sz="2000" dirty="0" smtClean="0"/>
              <a:t>, </a:t>
            </a:r>
            <a:r>
              <a:rPr lang="en-GB" sz="2000" dirty="0" err="1" smtClean="0"/>
              <a:t>fel</a:t>
            </a:r>
            <a:r>
              <a:rPr lang="en-GB" sz="2000" dirty="0" smtClean="0"/>
              <a:t> </a:t>
            </a:r>
            <a:r>
              <a:rPr lang="en-GB" sz="2000" dirty="0" err="1" smtClean="0"/>
              <a:t>darllen</a:t>
            </a:r>
            <a:r>
              <a:rPr lang="en-GB" sz="2000" dirty="0" smtClean="0"/>
              <a:t> </a:t>
            </a:r>
            <a:r>
              <a:rPr lang="en-GB" sz="2000" dirty="0" err="1" smtClean="0"/>
              <a:t>er</a:t>
            </a:r>
            <a:r>
              <a:rPr lang="en-GB" sz="2000" dirty="0" smtClean="0"/>
              <a:t> </a:t>
            </a:r>
            <a:r>
              <a:rPr lang="en-GB" sz="2000" dirty="0" err="1" smtClean="0"/>
              <a:t>pleser</a:t>
            </a:r>
            <a:r>
              <a:rPr lang="en-GB" sz="2000" dirty="0" smtClean="0"/>
              <a:t> </a:t>
            </a:r>
            <a:r>
              <a:rPr lang="en-GB" sz="2000" dirty="0" err="1" smtClean="0"/>
              <a:t>neu</a:t>
            </a:r>
            <a:r>
              <a:rPr lang="en-GB" sz="2000" dirty="0" smtClean="0"/>
              <a:t> </a:t>
            </a:r>
            <a:r>
              <a:rPr lang="en-GB" sz="2000" dirty="0" err="1" smtClean="0"/>
              <a:t>gyfarwyddyd</a:t>
            </a:r>
            <a:r>
              <a:rPr lang="en-GB" sz="2000" dirty="0" smtClean="0"/>
              <a:t>.  Mae </a:t>
            </a:r>
            <a:r>
              <a:rPr lang="en-GB" sz="2000" dirty="0" err="1" smtClean="0"/>
              <a:t>angen</a:t>
            </a:r>
            <a:r>
              <a:rPr lang="en-GB" sz="2000" dirty="0" smtClean="0"/>
              <a:t> </a:t>
            </a:r>
            <a:r>
              <a:rPr lang="en-GB" sz="2000" dirty="0" err="1" smtClean="0"/>
              <a:t>iddynt</a:t>
            </a:r>
            <a:r>
              <a:rPr lang="en-GB" sz="2000" dirty="0" smtClean="0"/>
              <a:t> </a:t>
            </a:r>
            <a:r>
              <a:rPr lang="en-GB" sz="2000" dirty="0" err="1" smtClean="0"/>
              <a:t>ddod</a:t>
            </a:r>
            <a:r>
              <a:rPr lang="en-GB" sz="2000" dirty="0" smtClean="0"/>
              <a:t> </a:t>
            </a:r>
            <a:r>
              <a:rPr lang="en-GB" sz="2000" dirty="0" err="1" smtClean="0"/>
              <a:t>yn</a:t>
            </a:r>
            <a:r>
              <a:rPr lang="en-GB" sz="2000" dirty="0" smtClean="0"/>
              <a:t> </a:t>
            </a:r>
            <a:r>
              <a:rPr lang="en-GB" sz="2000" dirty="0" err="1" smtClean="0"/>
              <a:t>fwy</a:t>
            </a:r>
            <a:r>
              <a:rPr lang="en-GB" sz="2000" dirty="0" smtClean="0"/>
              <a:t> </a:t>
            </a:r>
            <a:r>
              <a:rPr lang="en-GB" sz="2000" dirty="0" err="1" smtClean="0"/>
              <a:t>dadansoddol</a:t>
            </a:r>
            <a:r>
              <a:rPr lang="en-GB" sz="2000" dirty="0" smtClean="0"/>
              <a:t> </a:t>
            </a:r>
            <a:r>
              <a:rPr lang="en-GB" sz="2000" dirty="0" err="1" smtClean="0"/>
              <a:t>ynghylch</a:t>
            </a:r>
            <a:r>
              <a:rPr lang="en-GB" sz="2000" dirty="0" smtClean="0"/>
              <a:t> </a:t>
            </a:r>
            <a:r>
              <a:rPr lang="en-GB" sz="2000" dirty="0" err="1" smtClean="0"/>
              <a:t>testunau</a:t>
            </a:r>
            <a:r>
              <a:rPr lang="en-GB" sz="2000" dirty="0" smtClean="0"/>
              <a:t> a </a:t>
            </a:r>
            <a:r>
              <a:rPr lang="en-GB" sz="2000" dirty="0" err="1" smtClean="0"/>
              <a:t>datblygu</a:t>
            </a:r>
            <a:r>
              <a:rPr lang="en-GB" sz="2000" dirty="0" smtClean="0"/>
              <a:t> a </a:t>
            </a:r>
            <a:r>
              <a:rPr lang="en-GB" sz="2000" dirty="0" err="1" smtClean="0"/>
              <a:t>mireinio</a:t>
            </a:r>
            <a:r>
              <a:rPr lang="en-GB" sz="2000" dirty="0" smtClean="0"/>
              <a:t> </a:t>
            </a:r>
            <a:r>
              <a:rPr lang="en-GB" sz="2000" dirty="0" err="1" smtClean="0"/>
              <a:t>strategaethau</a:t>
            </a:r>
            <a:r>
              <a:rPr lang="en-GB" sz="2000" dirty="0" smtClean="0"/>
              <a:t> </a:t>
            </a:r>
            <a:r>
              <a:rPr lang="en-GB" sz="2000" dirty="0" err="1" smtClean="0"/>
              <a:t>gwahanol</a:t>
            </a:r>
            <a:r>
              <a:rPr lang="en-GB" sz="2000" dirty="0" smtClean="0"/>
              <a:t> a </a:t>
            </a:r>
            <a:r>
              <a:rPr lang="en-GB" sz="2000" dirty="0" err="1" smtClean="0"/>
              <a:t>elwir</a:t>
            </a:r>
            <a:r>
              <a:rPr lang="en-GB" sz="2000" dirty="0" smtClean="0"/>
              <a:t> </a:t>
            </a:r>
            <a:r>
              <a:rPr lang="en-GB" sz="2000" dirty="0" err="1" smtClean="0"/>
              <a:t>yn</a:t>
            </a:r>
            <a:r>
              <a:rPr lang="en-GB" sz="2000" dirty="0" smtClean="0"/>
              <a:t> </a:t>
            </a:r>
            <a:r>
              <a:rPr lang="en-GB" sz="2000" dirty="0" err="1" smtClean="0"/>
              <a:t>fedrau</a:t>
            </a:r>
            <a:r>
              <a:rPr lang="en-GB" sz="2000" dirty="0" smtClean="0"/>
              <a:t> </a:t>
            </a:r>
            <a:r>
              <a:rPr lang="en-GB" sz="2000" dirty="0" err="1" smtClean="0"/>
              <a:t>darllen</a:t>
            </a:r>
            <a:r>
              <a:rPr lang="en-GB" sz="2000" dirty="0" smtClean="0"/>
              <a:t> </a:t>
            </a:r>
            <a:r>
              <a:rPr lang="en-GB" sz="2000" dirty="0" err="1" smtClean="0"/>
              <a:t>lefel</a:t>
            </a:r>
            <a:r>
              <a:rPr lang="en-GB" sz="2000" dirty="0" smtClean="0"/>
              <a:t> </a:t>
            </a:r>
            <a:r>
              <a:rPr lang="en-GB" sz="2000" dirty="0" err="1" smtClean="0"/>
              <a:t>uwch</a:t>
            </a:r>
            <a:r>
              <a:rPr lang="en-GB" sz="2000" dirty="0" smtClean="0"/>
              <a:t>.</a:t>
            </a:r>
            <a:endParaRPr lang="en-GB" dirty="0" smtClean="0"/>
          </a:p>
        </p:txBody>
      </p:sp>
      <p:sp>
        <p:nvSpPr>
          <p:cNvPr id="19459" name="Content Placeholder 3"/>
          <p:cNvSpPr>
            <a:spLocks noGrp="1"/>
          </p:cNvSpPr>
          <p:nvPr>
            <p:ph sz="half" idx="2"/>
          </p:nvPr>
        </p:nvSpPr>
        <p:spPr>
          <a:xfrm>
            <a:off x="4718050" y="1412776"/>
            <a:ext cx="4174430" cy="5445224"/>
          </a:xfrm>
        </p:spPr>
        <p:txBody>
          <a:bodyPr/>
          <a:lstStyle/>
          <a:p>
            <a:r>
              <a:rPr lang="en-GB" sz="2000" dirty="0" smtClean="0">
                <a:solidFill>
                  <a:srgbClr val="FF0000"/>
                </a:solidFill>
              </a:rPr>
              <a:t>At key stages 2 and 3, most pupils have moved beyond the need to acquire initial reading skills and have gained independent writing skills.  </a:t>
            </a:r>
          </a:p>
          <a:p>
            <a:endParaRPr lang="en-GB" sz="2000" dirty="0" smtClean="0">
              <a:solidFill>
                <a:srgbClr val="FF0000"/>
              </a:solidFill>
            </a:endParaRPr>
          </a:p>
          <a:p>
            <a:r>
              <a:rPr lang="en-GB" sz="2000" dirty="0" smtClean="0">
                <a:solidFill>
                  <a:srgbClr val="FF0000"/>
                </a:solidFill>
              </a:rPr>
              <a:t>As pupils become more effective readers they need to understand that there are different types of reading, such as reading for pleasure or instruction. They need to become more analytical about texts and develop and refine different strategies known as higher-order reading skills.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900113" y="476250"/>
            <a:ext cx="9285288" cy="792163"/>
          </a:xfrm>
        </p:spPr>
        <p:txBody>
          <a:bodyPr/>
          <a:lstStyle/>
          <a:p>
            <a:r>
              <a:rPr lang="en-GB" smtClean="0">
                <a:solidFill>
                  <a:srgbClr val="015284"/>
                </a:solidFill>
              </a:rPr>
              <a:t>Cefndir </a:t>
            </a:r>
            <a:r>
              <a:rPr lang="en-GB" smtClean="0"/>
              <a:t>Background</a:t>
            </a:r>
          </a:p>
        </p:txBody>
      </p:sp>
      <p:sp>
        <p:nvSpPr>
          <p:cNvPr id="21506" name="Content Placeholder 2"/>
          <p:cNvSpPr>
            <a:spLocks noGrp="1"/>
          </p:cNvSpPr>
          <p:nvPr>
            <p:ph sz="half" idx="1"/>
          </p:nvPr>
        </p:nvSpPr>
        <p:spPr>
          <a:xfrm>
            <a:off x="468313" y="1484313"/>
            <a:ext cx="4124325" cy="5649912"/>
          </a:xfrm>
        </p:spPr>
        <p:txBody>
          <a:bodyPr/>
          <a:lstStyle/>
          <a:p>
            <a:endParaRPr lang="en-GB" sz="200" smtClean="0"/>
          </a:p>
          <a:p>
            <a:r>
              <a:rPr lang="en-GB" sz="2000" smtClean="0"/>
              <a:t>Wrth i ddisgyblion ddatblygu’n fwy medrus wrth ysgrifennu, mae angen iddynt ddysgu am ysgrifennu mewn ffurfiau gwahanol ac at ddibenion a chynulleidfaoedd gwahanol, yn ogystal â chynyddu’u gwybodaeth am sillafu, atalnodi a gramadeg.</a:t>
            </a:r>
          </a:p>
          <a:p>
            <a:pPr>
              <a:buFontTx/>
              <a:buNone/>
            </a:pPr>
            <a:endParaRPr lang="en-GB" sz="2000" smtClean="0"/>
          </a:p>
          <a:p>
            <a:r>
              <a:rPr lang="en-GB" sz="2000" smtClean="0"/>
              <a:t>Roedd yr arolwg yn cynnwys ymweliadau ag 20 o ysgolion, dadansoddi data asesiadau athrawon, tystiolaeth arolygu ac ymchwil ddiweddar.</a:t>
            </a:r>
          </a:p>
        </p:txBody>
      </p:sp>
      <p:sp>
        <p:nvSpPr>
          <p:cNvPr id="21507" name="Content Placeholder 3"/>
          <p:cNvSpPr>
            <a:spLocks noGrp="1"/>
          </p:cNvSpPr>
          <p:nvPr>
            <p:ph sz="half" idx="2"/>
          </p:nvPr>
        </p:nvSpPr>
        <p:spPr>
          <a:xfrm>
            <a:off x="4718050" y="1557338"/>
            <a:ext cx="3810000" cy="5300662"/>
          </a:xfrm>
        </p:spPr>
        <p:txBody>
          <a:bodyPr/>
          <a:lstStyle/>
          <a:p>
            <a:r>
              <a:rPr lang="en-GB" sz="2000" smtClean="0">
                <a:solidFill>
                  <a:srgbClr val="FF0000"/>
                </a:solidFill>
              </a:rPr>
              <a:t>As pupils become more proficient at writing, they need to learn about writing in different forms and for different purposes and audiences as well as to further their knowledge of spelling, punctuation and grammar. </a:t>
            </a:r>
          </a:p>
          <a:p>
            <a:endParaRPr lang="en-GB" sz="2000" smtClean="0">
              <a:solidFill>
                <a:srgbClr val="FF0000"/>
              </a:solidFill>
            </a:endParaRPr>
          </a:p>
          <a:p>
            <a:r>
              <a:rPr lang="en-GB" sz="2000" smtClean="0">
                <a:solidFill>
                  <a:srgbClr val="FF0000"/>
                </a:solidFill>
              </a:rPr>
              <a:t>The survey included visits to 20 schools, the analysis of teacher assessment data, inspection evidence and recent research.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323850" y="260350"/>
            <a:ext cx="7772400" cy="1439863"/>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 </a:t>
            </a:r>
            <a:br>
              <a:rPr lang="en-GB" sz="3600" smtClean="0"/>
            </a:br>
            <a:endParaRPr lang="en-US" sz="3600" smtClean="0">
              <a:solidFill>
                <a:srgbClr val="015284"/>
              </a:solidFill>
            </a:endParaRPr>
          </a:p>
        </p:txBody>
      </p:sp>
      <p:sp>
        <p:nvSpPr>
          <p:cNvPr id="4099" name="Rectangle 4"/>
          <p:cNvSpPr>
            <a:spLocks noGrp="1" noChangeArrowheads="1"/>
          </p:cNvSpPr>
          <p:nvPr>
            <p:ph type="body" sz="half" idx="2"/>
          </p:nvPr>
        </p:nvSpPr>
        <p:spPr>
          <a:xfrm>
            <a:off x="179388" y="1484313"/>
            <a:ext cx="4679950" cy="5184775"/>
          </a:xfrm>
        </p:spPr>
        <p:txBody>
          <a:bodyPr/>
          <a:lstStyle/>
          <a:p>
            <a:r>
              <a:rPr lang="en-GB" sz="2000" smtClean="0"/>
              <a:t>Yn y rhan fwyaf o wersi yng nghyfnod allweddol 2 ac mewn mwyafrif o wersi yng nghyfnod allweddol 3, mae disgyblion yn cyflawni safonau da mewn Saesneg.</a:t>
            </a:r>
          </a:p>
          <a:p>
            <a:pPr>
              <a:buFontTx/>
              <a:buNone/>
            </a:pPr>
            <a:endParaRPr lang="en-GB" sz="500" smtClean="0"/>
          </a:p>
          <a:p>
            <a:r>
              <a:rPr lang="en-GB" sz="2000" smtClean="0"/>
              <a:t>Dim ond mewn ychydig o ysgolion cynradd ac uwchradd y mae safonau rhagorol, lle mae disgyblion yn darllen ac yn ymateb yn dda iawn i ystod eang o destunau ag ystyron cymhleth. Mae’r disgyblion hyn yn defnyddio medrau darllen lefel uwch fel rhesymu a dod i gasgliad yn hyderus, a dangosant ddawn, gwreiddioldeb a chywirdeb yn eu gwaith ysgrifenedig.</a:t>
            </a:r>
          </a:p>
          <a:p>
            <a:endParaRPr lang="en-GB" sz="2000" smtClean="0">
              <a:solidFill>
                <a:srgbClr val="FF0000"/>
              </a:solidFill>
            </a:endParaRPr>
          </a:p>
          <a:p>
            <a:endParaRPr lang="en-GB" sz="2000" smtClean="0">
              <a:solidFill>
                <a:srgbClr val="FF0000"/>
              </a:solidFill>
            </a:endParaRPr>
          </a:p>
          <a:p>
            <a:pPr>
              <a:buFontTx/>
              <a:buNone/>
            </a:pPr>
            <a:r>
              <a:rPr lang="en-GB" sz="2000" smtClean="0"/>
              <a:t> </a:t>
            </a:r>
          </a:p>
          <a:p>
            <a:pPr eaLnBrk="1" hangingPunct="1"/>
            <a:endParaRPr lang="en-US" smtClean="0"/>
          </a:p>
        </p:txBody>
      </p:sp>
      <p:sp>
        <p:nvSpPr>
          <p:cNvPr id="4" name="Rectangle 4"/>
          <p:cNvSpPr txBox="1">
            <a:spLocks noChangeArrowheads="1"/>
          </p:cNvSpPr>
          <p:nvPr/>
        </p:nvSpPr>
        <p:spPr bwMode="auto">
          <a:xfrm>
            <a:off x="4787900" y="148431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dirty="0" smtClean="0">
                <a:solidFill>
                  <a:srgbClr val="FF0000"/>
                </a:solidFill>
              </a:rPr>
              <a:t>In most lessons in key stage 2 and in a majority of lessons in key stage 3, pupils achieve good standards in English.  </a:t>
            </a:r>
          </a:p>
          <a:p>
            <a:pPr>
              <a:defRPr/>
            </a:pPr>
            <a:endParaRPr lang="en-GB" sz="2000" kern="0" dirty="0" smtClean="0">
              <a:solidFill>
                <a:srgbClr val="FF0000"/>
              </a:solidFill>
            </a:endParaRPr>
          </a:p>
          <a:p>
            <a:pPr>
              <a:defRPr/>
            </a:pPr>
            <a:r>
              <a:rPr lang="en-GB" sz="2000" kern="0" dirty="0" smtClean="0">
                <a:solidFill>
                  <a:srgbClr val="FF0000"/>
                </a:solidFill>
              </a:rPr>
              <a:t>There are excellent standards in only a few primary and secondary schools where pupils read and respond very well to a wide range of texts with complex meanings.  These pupils use higher-order reading skills such as inference and deduction confidently, and they display flair, originality and accuracy in their written work. </a:t>
            </a:r>
          </a:p>
          <a:p>
            <a:pPr marL="0" indent="0">
              <a:buFontTx/>
              <a:buNone/>
              <a:defRPr/>
            </a:pPr>
            <a:r>
              <a:rPr lang="en-GB" sz="2000" kern="0" dirty="0" smtClean="0"/>
              <a:t> </a:t>
            </a:r>
          </a:p>
          <a:p>
            <a:pPr eaLnBrk="1" hangingPunct="1">
              <a:defRPr/>
            </a:pPr>
            <a:endParaRPr lang="en-US" kern="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25602" name="Rectangle 4"/>
          <p:cNvSpPr>
            <a:spLocks noGrp="1" noChangeArrowheads="1"/>
          </p:cNvSpPr>
          <p:nvPr>
            <p:ph type="body" sz="half" idx="2"/>
          </p:nvPr>
        </p:nvSpPr>
        <p:spPr>
          <a:xfrm>
            <a:off x="323850" y="1484313"/>
            <a:ext cx="4392613" cy="5113337"/>
          </a:xfrm>
        </p:spPr>
        <p:txBody>
          <a:bodyPr/>
          <a:lstStyle/>
          <a:p>
            <a:pPr eaLnBrk="1" hangingPunct="1"/>
            <a:r>
              <a:rPr lang="en-GB" sz="2000" smtClean="0"/>
              <a:t>Mewn lleiafrif o ysgolion cynradd yng nghyfnod allweddol 2, lle barnwyd bod safonau’n ddigonol, mae gormod o ddisgyblion nad ydynt yn darllen yn rhugl am eu hoed, nac yn darllen gyda dealltwriaeth.</a:t>
            </a:r>
          </a:p>
          <a:p>
            <a:pPr eaLnBrk="1" hangingPunct="1"/>
            <a:endParaRPr lang="en-GB" sz="1400" smtClean="0"/>
          </a:p>
          <a:p>
            <a:pPr eaLnBrk="1" hangingPunct="1"/>
            <a:r>
              <a:rPr lang="en-GB" sz="2000" smtClean="0"/>
              <a:t>Mae gwendidau yn ysgrifennu disgyblion yn y ddau gyfnod allweddol, gan gynnwys diffyg ysgrifennu annibynnol disgyblion iau (cyfnod allweddol 2) ac ysgrifennu estynedig cyfyngedig, yn enwedig gan ddisgyblion h</a:t>
            </a:r>
            <a:r>
              <a:rPr lang="cy-GB" sz="2000" smtClean="0"/>
              <a:t>ŷn (cyfnodau allweddol 2 a 3).</a:t>
            </a:r>
            <a:endParaRPr lang="en-US" smtClean="0"/>
          </a:p>
        </p:txBody>
      </p:sp>
      <p:sp>
        <p:nvSpPr>
          <p:cNvPr id="4" name="Rectangle 4"/>
          <p:cNvSpPr txBox="1">
            <a:spLocks noChangeArrowheads="1"/>
          </p:cNvSpPr>
          <p:nvPr/>
        </p:nvSpPr>
        <p:spPr bwMode="auto">
          <a:xfrm>
            <a:off x="4833938" y="1617663"/>
            <a:ext cx="4248150" cy="47529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dirty="0" smtClean="0">
                <a:solidFill>
                  <a:srgbClr val="FF0000"/>
                </a:solidFill>
              </a:rPr>
              <a:t>In a minority of primary schools in key stage 2, where standards are judged as adequate, too many pupils do not read fluently for their age and with understanding.  </a:t>
            </a:r>
          </a:p>
          <a:p>
            <a:pPr>
              <a:defRPr/>
            </a:pPr>
            <a:endParaRPr lang="en-GB" sz="2000" kern="0" dirty="0" smtClean="0">
              <a:solidFill>
                <a:srgbClr val="FF0000"/>
              </a:solidFill>
            </a:endParaRPr>
          </a:p>
          <a:p>
            <a:pPr>
              <a:defRPr/>
            </a:pPr>
            <a:r>
              <a:rPr lang="en-GB" sz="2000" kern="0" dirty="0" smtClean="0">
                <a:solidFill>
                  <a:srgbClr val="FF0000"/>
                </a:solidFill>
              </a:rPr>
              <a:t>There are weaknesses in pupils’ writing in both key stages, including younger pupils’ lack of independent writing (key stage 2) and limited extended writing particularly by older pupils (key stages 2 and 3).     </a:t>
            </a:r>
          </a:p>
          <a:p>
            <a:pPr marL="0" indent="0">
              <a:buFontTx/>
              <a:buNone/>
              <a:defRPr/>
            </a:pPr>
            <a:r>
              <a:rPr lang="en-GB" sz="2000" kern="0" dirty="0" smtClean="0"/>
              <a:t> </a:t>
            </a:r>
          </a:p>
          <a:p>
            <a:pPr eaLnBrk="1" hangingPunct="1">
              <a:defRPr/>
            </a:pPr>
            <a:endParaRPr lang="en-US" kern="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27650" name="Rectangle 4"/>
          <p:cNvSpPr>
            <a:spLocks noGrp="1" noChangeArrowheads="1"/>
          </p:cNvSpPr>
          <p:nvPr>
            <p:ph type="body" sz="half" idx="2"/>
          </p:nvPr>
        </p:nvSpPr>
        <p:spPr>
          <a:xfrm>
            <a:off x="250825" y="1412875"/>
            <a:ext cx="4608513" cy="5445125"/>
          </a:xfrm>
        </p:spPr>
        <p:txBody>
          <a:bodyPr/>
          <a:lstStyle/>
          <a:p>
            <a:r>
              <a:rPr lang="en-GB" sz="2000" smtClean="0"/>
              <a:t>Mewn lleiafrif sylweddol o ysgolion uwchradd, digonol yw safonau mewn gwersi Saesneg. Nid yw disgyblion  yn darllen nac yn ysgrifennu’n ddigon da. Nid yw’r hyder ganddynt, ac nid oes ganddynt ddealltwriaeth sicr o’r hyn maent wedi’i ddarllen. Yn yr ysgolion hyn, nid yw disgyblion yn deall y broses ysgrifennu, gan gynnwys golygu gwaith er mwyn gwella’r cynnwys. Mae eu gwaith ysgrifenedig yn fyr yn aml, ac yn cynnwys ystod gul o arddulliau a dibenion, ac mae gormod o gamgymeriadau atalnodi a sillafu ynddo.</a:t>
            </a:r>
          </a:p>
          <a:p>
            <a:pPr eaLnBrk="1" hangingPunct="1"/>
            <a:endParaRPr lang="en-US" smtClean="0">
              <a:solidFill>
                <a:srgbClr val="FF0000"/>
              </a:solidFill>
            </a:endParaRPr>
          </a:p>
        </p:txBody>
      </p:sp>
      <p:sp>
        <p:nvSpPr>
          <p:cNvPr id="4" name="Rectangle 4"/>
          <p:cNvSpPr txBox="1">
            <a:spLocks noChangeArrowheads="1"/>
          </p:cNvSpPr>
          <p:nvPr/>
        </p:nvSpPr>
        <p:spPr bwMode="auto">
          <a:xfrm>
            <a:off x="4857750" y="148431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dirty="0" smtClean="0">
                <a:solidFill>
                  <a:srgbClr val="FF0000"/>
                </a:solidFill>
              </a:rPr>
              <a:t>In a significant minority of secondary schools, standards in English lessons are adequate. Pupils do not read or write well enough.  They lack confidence and do not have a secure understanding of what they have read.  In these schools, pupils lack an understanding of the writing process, including editing work to improve the content.  Their written work is often short, featuring a narrow range of styles and purposes, and has too many punctuation and spelling errors.</a:t>
            </a:r>
          </a:p>
          <a:p>
            <a:pPr marL="0" indent="0">
              <a:buFontTx/>
              <a:buNone/>
              <a:defRPr/>
            </a:pPr>
            <a:r>
              <a:rPr lang="en-GB" sz="2000" kern="0" dirty="0" smtClean="0">
                <a:solidFill>
                  <a:srgbClr val="FF0000"/>
                </a:solidFill>
              </a:rPr>
              <a:t> </a:t>
            </a:r>
          </a:p>
          <a:p>
            <a:pPr eaLnBrk="1" hangingPunct="1">
              <a:defRPr/>
            </a:pPr>
            <a:endParaRPr lang="en-US" kern="0" dirty="0" smtClean="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29698" name="Rectangle 4"/>
          <p:cNvSpPr>
            <a:spLocks noGrp="1" noChangeArrowheads="1"/>
          </p:cNvSpPr>
          <p:nvPr>
            <p:ph type="body" sz="half" idx="2"/>
          </p:nvPr>
        </p:nvSpPr>
        <p:spPr>
          <a:xfrm>
            <a:off x="468313" y="1628775"/>
            <a:ext cx="4103687" cy="4608513"/>
          </a:xfrm>
        </p:spPr>
        <p:txBody>
          <a:bodyPr/>
          <a:lstStyle/>
          <a:p>
            <a:pPr eaLnBrk="1" hangingPunct="1"/>
            <a:r>
              <a:rPr lang="en-GB" sz="2000" smtClean="0"/>
              <a:t>Mae gwallau sillafu, atalnodi a gramadeg yn parhau i amharu ar ansawdd yr ysgrifennu mewn mwyafrif o ysgolion cynradd ac uwchradd. Nid oes digon o bwyslais ar ddisgyblion yn dysgu a defnyddio ystod eang o strategaethau sillafu. Mae’n bwysig i ysgolion gytuno ar sut i addysgu sillafu, atalnodi a gramadeg a darparu cysondeb yn eu dulliau, fel addysgu rheolau a strategaethau sillafu.</a:t>
            </a:r>
            <a:endParaRPr lang="en-US" smtClean="0"/>
          </a:p>
        </p:txBody>
      </p:sp>
      <p:sp>
        <p:nvSpPr>
          <p:cNvPr id="4" name="Rectangle 4"/>
          <p:cNvSpPr txBox="1">
            <a:spLocks noChangeArrowheads="1"/>
          </p:cNvSpPr>
          <p:nvPr/>
        </p:nvSpPr>
        <p:spPr bwMode="auto">
          <a:xfrm>
            <a:off x="4787900" y="1628775"/>
            <a:ext cx="4248150" cy="4824413"/>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dirty="0" smtClean="0">
                <a:solidFill>
                  <a:srgbClr val="FF0000"/>
                </a:solidFill>
              </a:rPr>
              <a:t>Inaccuracies in spelling, punctuation and grammar continue to mar the quality of writing in a majority of primary and secondary schools. There is not enough emphasis on pupils learning and using a wide range of spelling strategies.  It is important for schools to agree how to teach spelling, punctuation and grammar and provide consistency in their approaches, such as teaching spelling rules and strategies.</a:t>
            </a:r>
          </a:p>
          <a:p>
            <a:pPr marL="0" indent="0">
              <a:buFontTx/>
              <a:buNone/>
              <a:defRPr/>
            </a:pPr>
            <a:r>
              <a:rPr lang="en-GB" sz="2000" kern="0" dirty="0" smtClean="0"/>
              <a:t> </a:t>
            </a:r>
          </a:p>
          <a:p>
            <a:pPr marL="0" indent="0">
              <a:buFontTx/>
              <a:buNone/>
              <a:defRPr/>
            </a:pPr>
            <a:r>
              <a:rPr lang="en-GB" sz="2000" b="1" kern="0" dirty="0" smtClean="0"/>
              <a:t/>
            </a:r>
            <a:br>
              <a:rPr lang="en-GB" sz="2000" b="1" kern="0" dirty="0" smtClean="0"/>
            </a:br>
            <a:r>
              <a:rPr lang="en-GB" sz="2000" kern="0" dirty="0" smtClean="0">
                <a:solidFill>
                  <a:srgbClr val="D60134"/>
                </a:solidFill>
              </a:rPr>
              <a:t> </a:t>
            </a:r>
          </a:p>
          <a:p>
            <a:pPr eaLnBrk="1" hangingPunct="1">
              <a:defRPr/>
            </a:pPr>
            <a:endParaRPr lang="en-US" kern="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31746" name="Rectangle 4"/>
          <p:cNvSpPr>
            <a:spLocks noGrp="1" noChangeArrowheads="1"/>
          </p:cNvSpPr>
          <p:nvPr>
            <p:ph type="body" sz="half" idx="2"/>
          </p:nvPr>
        </p:nvSpPr>
        <p:spPr>
          <a:xfrm>
            <a:off x="179388" y="1412875"/>
            <a:ext cx="4537075" cy="5184775"/>
          </a:xfrm>
        </p:spPr>
        <p:txBody>
          <a:bodyPr/>
          <a:lstStyle/>
          <a:p>
            <a:r>
              <a:rPr lang="en-GB" sz="2000" smtClean="0"/>
              <a:t>Mae cyfran y disgyblion yng nghyfnodau allweddol 2 a 3 sy’n cyflawni’r lefel ddisgwyliedig neu uwch mewn asesiadau athrawon wedi cynyddu er 2008, ac mae cynnydd wedi cyflymu er 2011 yn y ddau gyfnod allweddol. Mae cyfradd y gwelliant wedi bod yn gyflymach yng nghyfnod allweddol 3 nag yng nghyfnod allweddol 2.</a:t>
            </a:r>
          </a:p>
          <a:p>
            <a:endParaRPr lang="en-GB" sz="1800" smtClean="0"/>
          </a:p>
          <a:p>
            <a:r>
              <a:rPr lang="en-GB" sz="2000" smtClean="0"/>
              <a:t>Mae safonau ysgrifennu yn dangos gwelliant er 2008, ond mae safonau yn parhau’n is mewn llefaredd a darllen yn y ddau gyfnod allweddol.</a:t>
            </a:r>
          </a:p>
          <a:p>
            <a:endParaRPr lang="en-GB" sz="2000" smtClean="0">
              <a:solidFill>
                <a:srgbClr val="FF0000"/>
              </a:solidFill>
            </a:endParaRPr>
          </a:p>
          <a:p>
            <a:endParaRPr lang="en-GB" sz="2000" smtClean="0"/>
          </a:p>
          <a:p>
            <a:pPr eaLnBrk="1" hangingPunct="1"/>
            <a:endParaRPr lang="en-US" smtClean="0"/>
          </a:p>
        </p:txBody>
      </p:sp>
      <p:sp>
        <p:nvSpPr>
          <p:cNvPr id="4" name="Rectangle 4"/>
          <p:cNvSpPr txBox="1">
            <a:spLocks noChangeArrowheads="1"/>
          </p:cNvSpPr>
          <p:nvPr/>
        </p:nvSpPr>
        <p:spPr bwMode="auto">
          <a:xfrm>
            <a:off x="4862513" y="148431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kern="0" dirty="0" smtClean="0">
                <a:solidFill>
                  <a:srgbClr val="FF0000"/>
                </a:solidFill>
              </a:rPr>
              <a:t>The proportion of pupils in key stages 2 and 3 attaining the expected level or above in teacher assessments has increased since 2008 and progress has accelerated since 2011 in both key stages.  The rate of improvement has been faster in key stage 3 than in key stage 2.  </a:t>
            </a:r>
          </a:p>
          <a:p>
            <a:pPr marL="0" indent="0">
              <a:buFontTx/>
              <a:buNone/>
              <a:defRPr/>
            </a:pPr>
            <a:endParaRPr lang="en-GB" sz="2000" kern="0" dirty="0" smtClean="0">
              <a:solidFill>
                <a:srgbClr val="FF0000"/>
              </a:solidFill>
            </a:endParaRPr>
          </a:p>
          <a:p>
            <a:pPr>
              <a:defRPr/>
            </a:pPr>
            <a:r>
              <a:rPr lang="en-GB" sz="2000" kern="0" dirty="0" smtClean="0">
                <a:solidFill>
                  <a:srgbClr val="FF0000"/>
                </a:solidFill>
              </a:rPr>
              <a:t>Standards of writing show improvement since 2008, but standards remain lower than in </a:t>
            </a:r>
            <a:r>
              <a:rPr lang="en-GB" sz="2000" kern="0" dirty="0" err="1" smtClean="0">
                <a:solidFill>
                  <a:srgbClr val="FF0000"/>
                </a:solidFill>
              </a:rPr>
              <a:t>oracy</a:t>
            </a:r>
            <a:r>
              <a:rPr lang="en-GB" sz="2000" kern="0" dirty="0" smtClean="0">
                <a:solidFill>
                  <a:srgbClr val="FF0000"/>
                </a:solidFill>
              </a:rPr>
              <a:t> and reading in both key stages.</a:t>
            </a:r>
            <a:r>
              <a:rPr lang="en-GB" sz="2000" kern="0" dirty="0" smtClean="0"/>
              <a:t>  </a:t>
            </a:r>
          </a:p>
          <a:p>
            <a:pPr>
              <a:defRPr/>
            </a:pPr>
            <a:endParaRPr lang="en-GB" sz="2000" kern="0" dirty="0" smtClean="0"/>
          </a:p>
          <a:p>
            <a:pPr eaLnBrk="1" hangingPunct="1">
              <a:defRPr/>
            </a:pPr>
            <a:endParaRPr lang="en-US" kern="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2534</TotalTime>
  <Words>2950</Words>
  <Application>Microsoft Office PowerPoint</Application>
  <PresentationFormat>On-screen Show (4:3)</PresentationFormat>
  <Paragraphs>218</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  Saesneg yng nghyfnodau allweddol 2 a 3 English in key stages 2 and 3 </vt:lpstr>
      <vt:lpstr>Cefndir Background</vt:lpstr>
      <vt:lpstr>Cefndir Background</vt:lpstr>
      <vt:lpstr>Cefndir Background</vt:lpstr>
      <vt:lpstr>Prif ganfyddiadau Main findings  </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Argymhellion Recommendations </vt:lpstr>
      <vt:lpstr>Argymhellion Recommendations</vt:lpstr>
      <vt:lpstr>Argymhellion Recommendations</vt:lpstr>
      <vt:lpstr>Arfer orau / Best practice </vt:lpstr>
      <vt:lpstr>Arfer orau Best practice </vt:lpstr>
      <vt:lpstr>10 cwestiwn i ddarparwyr 10 questions for providers </vt:lpstr>
      <vt:lpstr>10 cwestiwn i ddarparwyr 10 questions for providers</vt:lpstr>
      <vt:lpstr> Gwe-ddolen i’r adroddiad llawn  Web-link to full report   </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Thematic survey PPT</dc:title>
  <dc:creator>gina.carrington</dc:creator>
  <cp:lastModifiedBy>Robert Gairey</cp:lastModifiedBy>
  <cp:revision>177</cp:revision>
  <dcterms:created xsi:type="dcterms:W3CDTF">2003-06-30T08:50:02Z</dcterms:created>
  <dcterms:modified xsi:type="dcterms:W3CDTF">2015-08-07T08:51:33Z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0x010100BABF8D9C94F95C43BF924BD0D02A33E8</vt:lpwstr>
  </property>
  <property fmtid="{D5CDD505-2E9C-101B-9397-08002B2CF9AE}" pid="3" name="ContentType">
    <vt:lpwstr>Document</vt:lpwstr>
  </property>
</Properties>
</file>