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305" r:id="rId5"/>
    <p:sldId id="292" r:id="rId6"/>
    <p:sldId id="270" r:id="rId7"/>
    <p:sldId id="311" r:id="rId8"/>
    <p:sldId id="312" r:id="rId9"/>
    <p:sldId id="313" r:id="rId10"/>
    <p:sldId id="314" r:id="rId11"/>
    <p:sldId id="296" r:id="rId12"/>
    <p:sldId id="320" r:id="rId13"/>
    <p:sldId id="321" r:id="rId14"/>
    <p:sldId id="306" r:id="rId15"/>
    <p:sldId id="307" r:id="rId16"/>
    <p:sldId id="323" r:id="rId17"/>
    <p:sldId id="291" r:id="rId18"/>
    <p:sldId id="308" r:id="rId19"/>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1650" autoAdjust="0"/>
  </p:normalViewPr>
  <p:slideViewPr>
    <p:cSldViewPr>
      <p:cViewPr>
        <p:scale>
          <a:sx n="90" d="100"/>
          <a:sy n="90" d="100"/>
        </p:scale>
        <p:origin x="-2160"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F0FCA918-D456-4CDF-AEE3-7B1DD9E9D117}"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83841FCA-4EAD-4260-9739-91422BEAC28F}" type="slidenum">
              <a:rPr lang="en-US"/>
              <a:pPr>
                <a:defRPr/>
              </a:pPr>
              <a:t>‹#›</a:t>
            </a:fld>
            <a:endParaRPr lang="en-US"/>
          </a:p>
        </p:txBody>
      </p:sp>
    </p:spTree>
    <p:extLst>
      <p:ext uri="{BB962C8B-B14F-4D97-AF65-F5344CB8AC3E}">
        <p14:creationId xmlns:p14="http://schemas.microsoft.com/office/powerpoint/2010/main" val="3780724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noChangeArrowheads="1"/>
          </p:cNvPicPr>
          <p:nvPr/>
        </p:nvPicPr>
        <p:blipFill>
          <a:blip r:embed="rId2"/>
          <a:srcRect/>
          <a:stretch>
            <a:fillRect/>
          </a:stretch>
        </p:blipFill>
        <p:spPr bwMode="auto">
          <a:xfrm>
            <a:off x="0" y="4762500"/>
            <a:ext cx="2276475" cy="2095500"/>
          </a:xfrm>
          <a:prstGeom prst="rect">
            <a:avLst/>
          </a:prstGeom>
          <a:noFill/>
          <a:ln w="9525">
            <a:noFill/>
            <a:miter lim="800000"/>
            <a:headEnd/>
            <a:tailEnd/>
          </a:ln>
        </p:spPr>
      </p:pic>
      <p:pic>
        <p:nvPicPr>
          <p:cNvPr id="15362" name="Picture 8" descr="IIP_GOLD_LOGO_JOPPHBjjjjjjj.png"/>
          <p:cNvPicPr>
            <a:picLocks noChangeAspect="1"/>
          </p:cNvPicPr>
          <p:nvPr/>
        </p:nvPicPr>
        <p:blipFill>
          <a:blip r:embed="rId3"/>
          <a:srcRect/>
          <a:stretch>
            <a:fillRect/>
          </a:stretch>
        </p:blipFill>
        <p:spPr bwMode="auto">
          <a:xfrm>
            <a:off x="2411413" y="5589588"/>
            <a:ext cx="2284412" cy="501650"/>
          </a:xfrm>
          <a:prstGeom prst="rect">
            <a:avLst/>
          </a:prstGeom>
          <a:noFill/>
          <a:ln w="9525">
            <a:noFill/>
            <a:miter lim="800000"/>
            <a:headEnd/>
            <a:tailEnd/>
          </a:ln>
        </p:spPr>
      </p:pic>
      <p:sp>
        <p:nvSpPr>
          <p:cNvPr id="15363" name="Title 6"/>
          <p:cNvSpPr>
            <a:spLocks noGrp="1"/>
          </p:cNvSpPr>
          <p:nvPr>
            <p:ph type="title"/>
          </p:nvPr>
        </p:nvSpPr>
        <p:spPr>
          <a:xfrm>
            <a:off x="684213" y="2492896"/>
            <a:ext cx="7772400" cy="134416"/>
          </a:xfrm>
        </p:spPr>
        <p:txBody>
          <a:bodyPr/>
          <a:lstStyle/>
          <a:p>
            <a:r>
              <a:rPr lang="en-GB" sz="3600" dirty="0" smtClean="0"/>
              <a:t/>
            </a:r>
            <a:br>
              <a:rPr lang="en-GB" sz="3600" dirty="0" smtClean="0"/>
            </a:br>
            <a:r>
              <a:rPr lang="en-GB" sz="3600" dirty="0" smtClean="0"/>
              <a:t/>
            </a:r>
            <a:br>
              <a:rPr lang="en-GB" sz="3600" dirty="0" smtClean="0"/>
            </a:br>
            <a:r>
              <a:rPr lang="en-GB" sz="3600" dirty="0" smtClean="0"/>
              <a:t>Good Practice in Mathematics</a:t>
            </a:r>
            <a:br>
              <a:rPr lang="en-GB" sz="3600" dirty="0" smtClean="0"/>
            </a:br>
            <a:r>
              <a:rPr lang="en-GB" sz="3600" dirty="0" smtClean="0"/>
              <a:t> at Key Stage 4</a:t>
            </a:r>
            <a:br>
              <a:rPr lang="en-GB" sz="3600" dirty="0" smtClean="0"/>
            </a:br>
            <a:r>
              <a:rPr lang="en-GB" sz="3600" dirty="0" smtClean="0"/>
              <a:t/>
            </a:r>
            <a:br>
              <a:rPr lang="en-GB" sz="3600" dirty="0" smtClean="0"/>
            </a:br>
            <a:r>
              <a:rPr lang="cy-GB" sz="3600" dirty="0" smtClean="0">
                <a:solidFill>
                  <a:srgbClr val="015284"/>
                </a:solidFill>
              </a:rPr>
              <a:t>Arfer Dda mewn Mathemateg yng Nghyfnod Allweddol 4</a:t>
            </a:r>
            <a:endParaRPr lang="cy-GB" sz="3400" dirty="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588" y="188913"/>
            <a:ext cx="7772400" cy="719137"/>
          </a:xfrm>
        </p:spPr>
        <p:txBody>
          <a:bodyPr/>
          <a:lstStyle/>
          <a:p>
            <a:pPr eaLnBrk="1" hangingPunct="1"/>
            <a:r>
              <a:rPr lang="en-GB" sz="3200" dirty="0" smtClean="0"/>
              <a:t>Recommendations</a:t>
            </a:r>
            <a:br>
              <a:rPr lang="en-GB" sz="3200" dirty="0" smtClean="0"/>
            </a:br>
            <a:r>
              <a:rPr lang="en-GB" sz="3200" dirty="0" err="1" smtClean="0">
                <a:solidFill>
                  <a:srgbClr val="015284"/>
                </a:solidFill>
              </a:rPr>
              <a:t>Argymhellion</a:t>
            </a:r>
            <a:endParaRPr lang="en-US" sz="3200" dirty="0" smtClean="0">
              <a:solidFill>
                <a:srgbClr val="015284"/>
              </a:solidFill>
            </a:endParaRPr>
          </a:p>
        </p:txBody>
      </p:sp>
      <p:sp>
        <p:nvSpPr>
          <p:cNvPr id="12291" name="Rectangle 3"/>
          <p:cNvSpPr>
            <a:spLocks noGrp="1" noChangeArrowheads="1"/>
          </p:cNvSpPr>
          <p:nvPr>
            <p:ph type="body" sz="half" idx="1"/>
          </p:nvPr>
        </p:nvSpPr>
        <p:spPr>
          <a:xfrm>
            <a:off x="250825" y="1268413"/>
            <a:ext cx="4393183" cy="5084762"/>
          </a:xfrm>
        </p:spPr>
        <p:txBody>
          <a:bodyPr/>
          <a:lstStyle/>
          <a:p>
            <a:pPr marL="0" indent="0">
              <a:buFontTx/>
              <a:buNone/>
              <a:defRPr/>
            </a:pPr>
            <a:r>
              <a:rPr lang="en-GB" sz="1800" b="1" dirty="0" smtClean="0"/>
              <a:t>Local </a:t>
            </a:r>
            <a:r>
              <a:rPr lang="en-GB" sz="1800" b="1" dirty="0"/>
              <a:t>authorities and regional consortia should</a:t>
            </a:r>
            <a:r>
              <a:rPr lang="en-GB" sz="1800" b="1" dirty="0" smtClean="0"/>
              <a:t>:</a:t>
            </a:r>
            <a:endParaRPr lang="en-GB" sz="1800" dirty="0"/>
          </a:p>
          <a:p>
            <a:pPr>
              <a:defRPr/>
            </a:pPr>
            <a:r>
              <a:rPr lang="en-GB" sz="1800" dirty="0"/>
              <a:t>provide support, advice and professional development opportunities for mathematics teachers, including facilitating professional networks to share best practice;</a:t>
            </a:r>
          </a:p>
          <a:p>
            <a:pPr marL="0" indent="0">
              <a:buFontTx/>
              <a:buNone/>
              <a:defRPr/>
            </a:pPr>
            <a:endParaRPr lang="en-GB" sz="1800" b="1" dirty="0" smtClean="0"/>
          </a:p>
          <a:p>
            <a:pPr marL="0" indent="0">
              <a:buFontTx/>
              <a:buNone/>
              <a:defRPr/>
            </a:pPr>
            <a:r>
              <a:rPr lang="en-GB" sz="1800" b="1" dirty="0" smtClean="0"/>
              <a:t>The </a:t>
            </a:r>
            <a:r>
              <a:rPr lang="en-GB" sz="1800" b="1" dirty="0"/>
              <a:t>Welsh Government should</a:t>
            </a:r>
            <a:r>
              <a:rPr lang="en-GB" sz="1800" b="1" dirty="0" smtClean="0"/>
              <a:t>:</a:t>
            </a:r>
            <a:r>
              <a:rPr lang="en-GB" sz="1800" b="1" dirty="0"/>
              <a:t> </a:t>
            </a:r>
            <a:endParaRPr lang="en-GB" sz="1800" dirty="0"/>
          </a:p>
          <a:p>
            <a:pPr>
              <a:defRPr/>
            </a:pPr>
            <a:r>
              <a:rPr lang="en-GB" sz="1800" dirty="0"/>
              <a:t>support schools and regional consortia in raising standards in mathematics for all pupils; and</a:t>
            </a:r>
          </a:p>
          <a:p>
            <a:pPr>
              <a:defRPr/>
            </a:pPr>
            <a:r>
              <a:rPr lang="en-GB" sz="1800" dirty="0"/>
              <a:t>review National Curriculum level descriptors at key stage 3 with the view to raising levels of expectation at level 5 in number and algebraic skills.</a:t>
            </a:r>
          </a:p>
          <a:p>
            <a:pPr marL="0" indent="0">
              <a:buFontTx/>
              <a:buNone/>
              <a:defRPr/>
            </a:pPr>
            <a:r>
              <a:rPr lang="en-GB" sz="2000" dirty="0"/>
              <a:t/>
            </a:r>
            <a:br>
              <a:rPr lang="en-GB" sz="2000" dirty="0"/>
            </a:br>
            <a:r>
              <a:rPr lang="en-GB" sz="2000" dirty="0"/>
              <a:t> </a:t>
            </a:r>
          </a:p>
          <a:p>
            <a:pPr marL="0" indent="0">
              <a:buFontTx/>
              <a:buNone/>
              <a:defRPr/>
            </a:pPr>
            <a:endParaRPr lang="en-GB" sz="2000" dirty="0">
              <a:solidFill>
                <a:srgbClr val="D60134"/>
              </a:solidFill>
            </a:endParaRPr>
          </a:p>
          <a:p>
            <a:pPr marL="0" indent="0">
              <a:buFontTx/>
              <a:buNone/>
              <a:defRPr/>
            </a:pPr>
            <a:endParaRPr lang="en-GB" sz="2000" dirty="0" smtClean="0">
              <a:solidFill>
                <a:srgbClr val="D60134"/>
              </a:solidFill>
            </a:endParaRPr>
          </a:p>
        </p:txBody>
      </p:sp>
      <p:sp>
        <p:nvSpPr>
          <p:cNvPr id="24579" name="Rectangle 4"/>
          <p:cNvSpPr>
            <a:spLocks noChangeArrowheads="1"/>
          </p:cNvSpPr>
          <p:nvPr/>
        </p:nvSpPr>
        <p:spPr bwMode="auto">
          <a:xfrm>
            <a:off x="4859338" y="1484784"/>
            <a:ext cx="4177158" cy="4760912"/>
          </a:xfrm>
          <a:prstGeom prst="rect">
            <a:avLst/>
          </a:prstGeom>
          <a:noFill/>
          <a:ln w="9525">
            <a:noFill/>
            <a:miter lim="800000"/>
            <a:headEnd/>
            <a:tailEnd/>
          </a:ln>
        </p:spPr>
        <p:txBody>
          <a:bodyPr wrap="square">
            <a:spAutoFit/>
          </a:bodyPr>
          <a:lstStyle/>
          <a:p>
            <a:r>
              <a:rPr lang="cy-GB" sz="1800" b="1" dirty="0">
                <a:solidFill>
                  <a:srgbClr val="015284"/>
                </a:solidFill>
              </a:rPr>
              <a:t>Dylai awdurdodau lleol a </a:t>
            </a:r>
            <a:r>
              <a:rPr lang="cy-GB" sz="1800" b="1" dirty="0" smtClean="0">
                <a:solidFill>
                  <a:srgbClr val="015284"/>
                </a:solidFill>
              </a:rPr>
              <a:t>chonsortia </a:t>
            </a:r>
            <a:r>
              <a:rPr lang="cy-GB" sz="1800" b="1" dirty="0">
                <a:solidFill>
                  <a:srgbClr val="015284"/>
                </a:solidFill>
              </a:rPr>
              <a:t>rhanbarthol:</a:t>
            </a:r>
            <a:endParaRPr lang="cy-GB" sz="1800" dirty="0">
              <a:solidFill>
                <a:srgbClr val="015284"/>
              </a:solidFill>
            </a:endParaRPr>
          </a:p>
          <a:p>
            <a:pPr marL="285750" indent="-285750">
              <a:buFont typeface="Arial" pitchFamily="34" charset="0"/>
              <a:buChar char="•"/>
            </a:pPr>
            <a:r>
              <a:rPr lang="cy-GB" sz="1800" dirty="0" smtClean="0">
                <a:solidFill>
                  <a:srgbClr val="015284"/>
                </a:solidFill>
              </a:rPr>
              <a:t>roi </a:t>
            </a:r>
            <a:r>
              <a:rPr lang="cy-GB" sz="1800" dirty="0">
                <a:solidFill>
                  <a:srgbClr val="015284"/>
                </a:solidFill>
              </a:rPr>
              <a:t>cymorth, cyngor a chyfleoedd datblygiad proffesiynol ar gyfer athrawon mathemateg, gan gynnwys hyrwyddo rhwydweithiau proffesiynol i rannu arfer orau;</a:t>
            </a:r>
          </a:p>
          <a:p>
            <a:endParaRPr lang="cy-GB" sz="1800" b="1" dirty="0">
              <a:solidFill>
                <a:srgbClr val="015284"/>
              </a:solidFill>
            </a:endParaRPr>
          </a:p>
          <a:p>
            <a:r>
              <a:rPr lang="cy-GB" sz="1800" b="1" dirty="0">
                <a:solidFill>
                  <a:srgbClr val="015284"/>
                </a:solidFill>
              </a:rPr>
              <a:t>Dylai Llywodraeth Cymru: </a:t>
            </a:r>
            <a:endParaRPr lang="cy-GB" sz="1800" dirty="0">
              <a:solidFill>
                <a:srgbClr val="015284"/>
              </a:solidFill>
            </a:endParaRPr>
          </a:p>
          <a:p>
            <a:pPr marL="285750" indent="-285750">
              <a:buFont typeface="Arial" pitchFamily="34" charset="0"/>
              <a:buChar char="•"/>
            </a:pPr>
            <a:r>
              <a:rPr lang="cy-GB" sz="1800" dirty="0" smtClean="0">
                <a:solidFill>
                  <a:srgbClr val="015284"/>
                </a:solidFill>
              </a:rPr>
              <a:t>gefnogi </a:t>
            </a:r>
            <a:r>
              <a:rPr lang="cy-GB" sz="1800" dirty="0">
                <a:solidFill>
                  <a:srgbClr val="015284"/>
                </a:solidFill>
              </a:rPr>
              <a:t>ysgolion a chonsortia   rhanbarthol wrth godi safonau mewn mathemateg ar gyfer pob disgybl; ac</a:t>
            </a:r>
          </a:p>
          <a:p>
            <a:pPr marL="285750" indent="-285750">
              <a:buFont typeface="Arial" pitchFamily="34" charset="0"/>
              <a:buChar char="•"/>
            </a:pPr>
            <a:r>
              <a:rPr lang="cy-GB" sz="1800" dirty="0" smtClean="0">
                <a:solidFill>
                  <a:srgbClr val="015284"/>
                </a:solidFill>
              </a:rPr>
              <a:t>adolygu </a:t>
            </a:r>
            <a:r>
              <a:rPr lang="cy-GB" sz="1800" dirty="0" err="1">
                <a:solidFill>
                  <a:srgbClr val="015284"/>
                </a:solidFill>
              </a:rPr>
              <a:t>disgrifwyr</a:t>
            </a:r>
            <a:r>
              <a:rPr lang="cy-GB" sz="1800" dirty="0">
                <a:solidFill>
                  <a:srgbClr val="015284"/>
                </a:solidFill>
              </a:rPr>
              <a:t> lefelau’r Cwricwlwm Cenedlaethol yng nghyfnod allweddol 3 gyda’r bwriad o godi lefelau disgwyliadau ar lefel 5 mewn medrau rhif ac </a:t>
            </a:r>
            <a:r>
              <a:rPr lang="cy-GB" sz="1800" dirty="0" smtClean="0">
                <a:solidFill>
                  <a:srgbClr val="015284"/>
                </a:solidFill>
              </a:rPr>
              <a:t>algebraidd</a:t>
            </a:r>
            <a:r>
              <a:rPr lang="cy-GB" sz="1800" dirty="0">
                <a:solidFill>
                  <a:srgbClr val="015284"/>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4213" y="0"/>
            <a:ext cx="7339012" cy="1196975"/>
          </a:xfrm>
        </p:spPr>
        <p:txBody>
          <a:bodyPr/>
          <a:lstStyle/>
          <a:p>
            <a:r>
              <a:rPr lang="en-GB" sz="4000" smtClean="0"/>
              <a:t>Best practice</a:t>
            </a:r>
            <a:br>
              <a:rPr lang="en-GB" sz="4000" smtClean="0"/>
            </a:br>
            <a:r>
              <a:rPr lang="en-GB" sz="4000" smtClean="0">
                <a:solidFill>
                  <a:srgbClr val="015284"/>
                </a:solidFill>
              </a:rPr>
              <a:t>Arfer orau</a:t>
            </a:r>
          </a:p>
        </p:txBody>
      </p:sp>
      <p:sp>
        <p:nvSpPr>
          <p:cNvPr id="25602" name="Content Placeholder 2"/>
          <p:cNvSpPr>
            <a:spLocks noGrp="1"/>
          </p:cNvSpPr>
          <p:nvPr>
            <p:ph sz="half" idx="1"/>
          </p:nvPr>
        </p:nvSpPr>
        <p:spPr>
          <a:xfrm>
            <a:off x="107950" y="1268413"/>
            <a:ext cx="4320034" cy="5589587"/>
          </a:xfrm>
        </p:spPr>
        <p:txBody>
          <a:bodyPr/>
          <a:lstStyle/>
          <a:p>
            <a:pPr marL="0" indent="0">
              <a:buFontTx/>
              <a:buNone/>
            </a:pPr>
            <a:r>
              <a:rPr lang="en-GB" sz="1400" b="1" dirty="0" err="1" smtClean="0"/>
              <a:t>Ysgol</a:t>
            </a:r>
            <a:r>
              <a:rPr lang="en-GB" sz="1400" b="1" dirty="0" smtClean="0"/>
              <a:t> </a:t>
            </a:r>
            <a:r>
              <a:rPr lang="en-GB" sz="1400" b="1" dirty="0" err="1" smtClean="0"/>
              <a:t>Eirias</a:t>
            </a:r>
            <a:r>
              <a:rPr lang="en-GB" sz="1400" b="1" dirty="0" smtClean="0"/>
              <a:t>, Conwy – </a:t>
            </a:r>
            <a:r>
              <a:rPr lang="en-GB" sz="1400" b="1" dirty="0" err="1" smtClean="0"/>
              <a:t>Yr</a:t>
            </a:r>
            <a:r>
              <a:rPr lang="en-GB" sz="1400" b="1" dirty="0" smtClean="0"/>
              <a:t> 11 Higher Tier</a:t>
            </a:r>
            <a:endParaRPr lang="en-GB" sz="1400" dirty="0" smtClean="0"/>
          </a:p>
          <a:p>
            <a:pPr marL="0" indent="0">
              <a:buFontTx/>
              <a:buNone/>
            </a:pPr>
            <a:r>
              <a:rPr lang="en-GB" sz="1400" dirty="0" smtClean="0"/>
              <a:t>The teacher starts the lesson with an effective starter activity to test pupils’ recall and understanding of dimensions and circle formulae.  Questions become more sophisticated and include links to other areas, such as rearranging formulae.  The main task introduces the ‘Big Question’ on costing the building of a landscaped garden that consists of arcs, segments and sectors, but key information is missing.  This challenges the pupils to think and work together to solve the problems.  Clues are available for pupils if they require additional support.  A few pupils use the clues.  However, many show resilience and persevere with the task independently.  This activity generates good discussion as pupils consider different strategies to solve the problem.  Near the end of the lesson the teacher provides pupils with a worked solution and asks them to compare their methods with the one provided.  The teacher challenges pupils to improve both methods.  Nearly all pupils make excellent progress in the lesson.  They make links between different topics and mathematical methods and explain their chosen solution with confidence and understanding.  </a:t>
            </a:r>
          </a:p>
          <a:p>
            <a:pPr marL="0" indent="0">
              <a:buFontTx/>
              <a:buNone/>
            </a:pPr>
            <a:endParaRPr lang="en-GB" sz="1600" dirty="0" smtClean="0">
              <a:solidFill>
                <a:srgbClr val="D60134"/>
              </a:solidFill>
            </a:endParaRPr>
          </a:p>
        </p:txBody>
      </p:sp>
      <p:sp>
        <p:nvSpPr>
          <p:cNvPr id="25603" name="Content Placeholder 3"/>
          <p:cNvSpPr>
            <a:spLocks noGrp="1"/>
          </p:cNvSpPr>
          <p:nvPr>
            <p:ph sz="half" idx="2"/>
          </p:nvPr>
        </p:nvSpPr>
        <p:spPr>
          <a:xfrm>
            <a:off x="4788024" y="1341438"/>
            <a:ext cx="4176464" cy="5516562"/>
          </a:xfrm>
        </p:spPr>
        <p:txBody>
          <a:bodyPr/>
          <a:lstStyle/>
          <a:p>
            <a:pPr marL="0" indent="0">
              <a:buFontTx/>
              <a:buNone/>
            </a:pPr>
            <a:r>
              <a:rPr lang="cy-GB" sz="1300" b="1" dirty="0" smtClean="0"/>
              <a:t>Ysgol Eirias, Conwy – Haen Uwch B 11</a:t>
            </a:r>
            <a:endParaRPr lang="cy-GB" sz="1300" dirty="0" smtClean="0"/>
          </a:p>
          <a:p>
            <a:pPr marL="0" indent="0">
              <a:buFontTx/>
              <a:buNone/>
            </a:pPr>
            <a:r>
              <a:rPr lang="cy-GB" sz="1300" dirty="0" smtClean="0"/>
              <a:t>Mae’r athro’n dechrau’r wers gyda gweithgaredd dechreuol effeithiol i brofi’r modd y mae disgyblion yn galw i </a:t>
            </a:r>
            <a:r>
              <a:rPr lang="cy-GB" sz="1300" dirty="0" err="1" smtClean="0"/>
              <a:t>gof</a:t>
            </a:r>
            <a:r>
              <a:rPr lang="cy-GB" sz="1300" dirty="0" smtClean="0"/>
              <a:t> a deall dimensiynau a fformiwlâu cylch.  Mae cwestiynau’n mynd yn fwy soffistigedig ac yn cynnwys cysylltiadau â meysydd eraill, fel aildrefnu fformiwlâu.  Mae’r brif dasg yn cyflwyno’r ‘Cwestiwn Mawr’ ar weithio allan costau adeiladu </a:t>
            </a:r>
            <a:r>
              <a:rPr lang="cy-GB" sz="1300" dirty="0" err="1" smtClean="0"/>
              <a:t>gardd</a:t>
            </a:r>
            <a:r>
              <a:rPr lang="cy-GB" sz="1300" dirty="0" smtClean="0"/>
              <a:t> wedi’i thirweddu sy’n cynnwys arcau, segmentau a sectorau, ond mae gwybodaeth allweddol ar goll.  Mae hyn yn herio’r disgyblion i feddwl a chydweithio i ddatrys y problemau.  Mae cliwiau ar gael i ddisgyblion os oes angen cymorth ychwanegol arnynt.  Mae rhai disgyblion yn defnyddio’r cliwiau.  Fodd bynnag, mae llawer ohonynt yn dangos gwydnwch a dyfalbarhad gyda’r dasg yn annibynnol.  Mae’r gweithgaredd hwn yn cynhyrchu trafodaeth dda wrth i’r disgyblion ystyried gwahanol strategaethau i ddatrys y broblem.  Yn agos at ddiwedd y wers, mae’r athro’n rhoi ateb wedi’i weithio allan i ddisgyblion ac yn gofyn iddynt gymharu eu dulliau gyda’r un a ddarperir.  Mae’r athro’n herio disgyblion i wella’r ddau ddull.  Mae bron pob un o’r disgyblion yn gwneud cynnydd rhagorol yn y wers.  Maent yn gwneud cysylltiadau rhwng gwahanol destunau a dulliau mathemategol ac yn esbonio’r ateb a ddewiswyd ganddynt gyda hyder a dealltwriaeth.  </a:t>
            </a:r>
          </a:p>
          <a:p>
            <a:pPr marL="0" indent="0">
              <a:buFontTx/>
              <a:buNone/>
            </a:pPr>
            <a:endParaRPr lang="cy-GB" sz="13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07950" y="144463"/>
            <a:ext cx="7339013" cy="1196975"/>
          </a:xfrm>
        </p:spPr>
        <p:txBody>
          <a:bodyPr/>
          <a:lstStyle/>
          <a:p>
            <a:pPr algn="l"/>
            <a:r>
              <a:rPr lang="en-GB" smtClean="0"/>
              <a:t>10 questions for providers</a:t>
            </a:r>
            <a:br>
              <a:rPr lang="en-GB" smtClean="0"/>
            </a:br>
            <a:r>
              <a:rPr lang="en-GB" smtClean="0">
                <a:solidFill>
                  <a:srgbClr val="015284"/>
                </a:solidFill>
              </a:rPr>
              <a:t>10</a:t>
            </a:r>
            <a:r>
              <a:rPr lang="en-GB" smtClean="0"/>
              <a:t> </a:t>
            </a:r>
            <a:r>
              <a:rPr lang="en-GB" smtClean="0">
                <a:solidFill>
                  <a:srgbClr val="015284"/>
                </a:solidFill>
              </a:rPr>
              <a:t>cwestiwn i ddarparwyr</a:t>
            </a:r>
          </a:p>
        </p:txBody>
      </p:sp>
      <p:sp>
        <p:nvSpPr>
          <p:cNvPr id="26626" name="Content Placeholder 2"/>
          <p:cNvSpPr>
            <a:spLocks noGrp="1"/>
          </p:cNvSpPr>
          <p:nvPr>
            <p:ph sz="half" idx="1"/>
          </p:nvPr>
        </p:nvSpPr>
        <p:spPr>
          <a:xfrm>
            <a:off x="107950" y="1557338"/>
            <a:ext cx="4457700" cy="5300662"/>
          </a:xfrm>
        </p:spPr>
        <p:txBody>
          <a:bodyPr/>
          <a:lstStyle/>
          <a:p>
            <a:r>
              <a:rPr lang="en-GB" sz="1800" dirty="0" smtClean="0">
                <a:solidFill>
                  <a:srgbClr val="D60134"/>
                </a:solidFill>
              </a:rPr>
              <a:t>Is there a coherent plan to raise the standards of pupils’ work in mathematics in lessons as well as raising standards in exams?</a:t>
            </a:r>
          </a:p>
          <a:p>
            <a:r>
              <a:rPr lang="en-GB" sz="1800" dirty="0" smtClean="0">
                <a:solidFill>
                  <a:srgbClr val="D60134"/>
                </a:solidFill>
              </a:rPr>
              <a:t>How high a priority is the teaching of mathematics in our development plan?</a:t>
            </a:r>
          </a:p>
          <a:p>
            <a:r>
              <a:rPr lang="en-GB" sz="1800" dirty="0" smtClean="0">
                <a:solidFill>
                  <a:srgbClr val="D60134"/>
                </a:solidFill>
              </a:rPr>
              <a:t>Do our schemes of work display enough continuity and progression to support pupils effectively in the learning, particularly in key areas such as number and algebraic development (particularly in key stage 3)?</a:t>
            </a:r>
          </a:p>
          <a:p>
            <a:r>
              <a:rPr lang="en-GB" sz="1800" dirty="0" smtClean="0">
                <a:solidFill>
                  <a:srgbClr val="D60134"/>
                </a:solidFill>
              </a:rPr>
              <a:t>Do our assessment processes allow for effective tracking of progress?</a:t>
            </a:r>
          </a:p>
          <a:p>
            <a:r>
              <a:rPr lang="en-GB" sz="1800" dirty="0" smtClean="0">
                <a:solidFill>
                  <a:srgbClr val="D60134"/>
                </a:solidFill>
              </a:rPr>
              <a:t>Does our marking and assessment policy ensure that pupils know what they need to do to improve?</a:t>
            </a:r>
          </a:p>
          <a:p>
            <a:endParaRPr lang="en-GB" sz="700" dirty="0" smtClean="0">
              <a:solidFill>
                <a:srgbClr val="D60134"/>
              </a:solidFill>
            </a:endParaRPr>
          </a:p>
        </p:txBody>
      </p:sp>
      <p:sp>
        <p:nvSpPr>
          <p:cNvPr id="26627" name="Content Placeholder 3"/>
          <p:cNvSpPr>
            <a:spLocks noGrp="1"/>
          </p:cNvSpPr>
          <p:nvPr>
            <p:ph sz="half" idx="2"/>
          </p:nvPr>
        </p:nvSpPr>
        <p:spPr>
          <a:xfrm>
            <a:off x="4718050" y="1557338"/>
            <a:ext cx="4318000" cy="5300662"/>
          </a:xfrm>
        </p:spPr>
        <p:txBody>
          <a:bodyPr/>
          <a:lstStyle/>
          <a:p>
            <a:r>
              <a:rPr lang="cy-GB" sz="1700" dirty="0" smtClean="0">
                <a:solidFill>
                  <a:srgbClr val="D60134"/>
                </a:solidFill>
              </a:rPr>
              <a:t>A oes cynllun </a:t>
            </a:r>
            <a:r>
              <a:rPr lang="cy-GB" sz="1700" dirty="0" err="1" smtClean="0">
                <a:solidFill>
                  <a:srgbClr val="D60134"/>
                </a:solidFill>
              </a:rPr>
              <a:t>cydlynus</a:t>
            </a:r>
            <a:r>
              <a:rPr lang="cy-GB" sz="1700" dirty="0" smtClean="0">
                <a:solidFill>
                  <a:srgbClr val="D60134"/>
                </a:solidFill>
              </a:rPr>
              <a:t> i godi safonau gwaith disgyblion mewn mathemateg mewn gwersi yn ogystal â chodi safonau mewn arholiadau?</a:t>
            </a:r>
          </a:p>
          <a:p>
            <a:r>
              <a:rPr lang="cy-GB" sz="1700" dirty="0" smtClean="0">
                <a:solidFill>
                  <a:srgbClr val="D60134"/>
                </a:solidFill>
              </a:rPr>
              <a:t>Pa mor uchel yw’r flaenoriaeth a roddir i addysgu mathemateg yn ein cynllun datblygu?</a:t>
            </a:r>
          </a:p>
          <a:p>
            <a:r>
              <a:rPr lang="cy-GB" sz="1700" dirty="0" smtClean="0">
                <a:solidFill>
                  <a:srgbClr val="D60134"/>
                </a:solidFill>
              </a:rPr>
              <a:t>A yw ein cynlluniau gwaith yn dangos digon o barhad a dilyniant i gefnogi disgyblion yn effeithiol yn y dysgu, yn enwedig mewn meysydd allweddol fel datblygiad rhif ac algebraidd (yn enwedig yng nghyfnod allweddol 3)?</a:t>
            </a:r>
          </a:p>
          <a:p>
            <a:r>
              <a:rPr lang="cy-GB" sz="1700" dirty="0" smtClean="0">
                <a:solidFill>
                  <a:srgbClr val="D60134"/>
                </a:solidFill>
              </a:rPr>
              <a:t>A yw ein prosesau asesu yn golygu y </a:t>
            </a:r>
            <a:r>
              <a:rPr lang="cy-GB" sz="1700" dirty="0" err="1" smtClean="0">
                <a:solidFill>
                  <a:srgbClr val="D60134"/>
                </a:solidFill>
              </a:rPr>
              <a:t>gellir</a:t>
            </a:r>
            <a:r>
              <a:rPr lang="cy-GB" sz="1700" dirty="0" smtClean="0">
                <a:solidFill>
                  <a:srgbClr val="D60134"/>
                </a:solidFill>
              </a:rPr>
              <a:t> olrhain cynnydd yn effeithiol?</a:t>
            </a:r>
          </a:p>
          <a:p>
            <a:r>
              <a:rPr lang="cy-GB" sz="1700" dirty="0" smtClean="0">
                <a:solidFill>
                  <a:srgbClr val="D60134"/>
                </a:solidFill>
              </a:rPr>
              <a:t>A yw ein polisi marcio ac asesu yn sicrhau bod disgyblion yn gwybod beth y mae angen iddynt ei wneud i wella?</a:t>
            </a:r>
          </a:p>
          <a:p>
            <a:pPr marL="0" indent="0"/>
            <a:endParaRPr lang="cy-GB" sz="700" dirty="0" smtClean="0">
              <a:solidFill>
                <a:srgbClr val="D60134"/>
              </a:solidFill>
            </a:endParaRPr>
          </a:p>
          <a:p>
            <a:pPr marL="0" indent="0">
              <a:buFontTx/>
              <a:buNone/>
            </a:pPr>
            <a:endParaRPr lang="en-GB"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7950" y="144463"/>
            <a:ext cx="7339013" cy="1196975"/>
          </a:xfrm>
        </p:spPr>
        <p:txBody>
          <a:bodyPr/>
          <a:lstStyle/>
          <a:p>
            <a:pPr algn="l"/>
            <a:r>
              <a:rPr lang="en-GB" dirty="0" smtClean="0"/>
              <a:t>10 questions for providers</a:t>
            </a:r>
            <a:br>
              <a:rPr lang="en-GB" dirty="0" smtClean="0"/>
            </a:br>
            <a:r>
              <a:rPr lang="en-GB" dirty="0" smtClean="0">
                <a:solidFill>
                  <a:srgbClr val="015284"/>
                </a:solidFill>
              </a:rPr>
              <a:t>10</a:t>
            </a:r>
            <a:r>
              <a:rPr lang="en-GB" dirty="0" smtClean="0"/>
              <a:t> </a:t>
            </a:r>
            <a:r>
              <a:rPr lang="en-GB" dirty="0" err="1" smtClean="0">
                <a:solidFill>
                  <a:srgbClr val="015284"/>
                </a:solidFill>
              </a:rPr>
              <a:t>cwestiwn</a:t>
            </a:r>
            <a:r>
              <a:rPr lang="en-GB" dirty="0" smtClean="0">
                <a:solidFill>
                  <a:srgbClr val="015284"/>
                </a:solidFill>
              </a:rPr>
              <a:t> </a:t>
            </a:r>
            <a:r>
              <a:rPr lang="en-GB" dirty="0" err="1" smtClean="0">
                <a:solidFill>
                  <a:srgbClr val="015284"/>
                </a:solidFill>
              </a:rPr>
              <a:t>i</a:t>
            </a:r>
            <a:r>
              <a:rPr lang="en-GB" dirty="0" smtClean="0">
                <a:solidFill>
                  <a:srgbClr val="015284"/>
                </a:solidFill>
              </a:rPr>
              <a:t> </a:t>
            </a:r>
            <a:r>
              <a:rPr lang="en-GB" dirty="0" err="1" smtClean="0">
                <a:solidFill>
                  <a:srgbClr val="015284"/>
                </a:solidFill>
              </a:rPr>
              <a:t>ddarparwyr</a:t>
            </a:r>
            <a:endParaRPr lang="en-GB" dirty="0" smtClean="0">
              <a:solidFill>
                <a:srgbClr val="015284"/>
              </a:solidFill>
            </a:endParaRPr>
          </a:p>
        </p:txBody>
      </p:sp>
      <p:sp>
        <p:nvSpPr>
          <p:cNvPr id="27650" name="Content Placeholder 2"/>
          <p:cNvSpPr>
            <a:spLocks noGrp="1"/>
          </p:cNvSpPr>
          <p:nvPr>
            <p:ph sz="half" idx="1"/>
          </p:nvPr>
        </p:nvSpPr>
        <p:spPr>
          <a:xfrm>
            <a:off x="107504" y="1988840"/>
            <a:ext cx="4320034" cy="5300662"/>
          </a:xfrm>
        </p:spPr>
        <p:txBody>
          <a:bodyPr/>
          <a:lstStyle/>
          <a:p>
            <a:r>
              <a:rPr lang="en-GB" sz="1800" dirty="0" smtClean="0">
                <a:solidFill>
                  <a:srgbClr val="D60134"/>
                </a:solidFill>
              </a:rPr>
              <a:t>How do we ensure all pupils are challenged appropriately in lessons?</a:t>
            </a:r>
          </a:p>
          <a:p>
            <a:r>
              <a:rPr lang="en-GB" sz="1800" dirty="0" smtClean="0">
                <a:solidFill>
                  <a:srgbClr val="D60134"/>
                </a:solidFill>
              </a:rPr>
              <a:t>How do we ensure pupils see the relevance of mathematics and use their skills to solve real life problems?</a:t>
            </a:r>
          </a:p>
          <a:p>
            <a:r>
              <a:rPr lang="en-GB" sz="1800" dirty="0" smtClean="0">
                <a:solidFill>
                  <a:srgbClr val="D60134"/>
                </a:solidFill>
              </a:rPr>
              <a:t>Does our exam entry approach enable pupils to reach the highest grades they are capable of?</a:t>
            </a:r>
          </a:p>
          <a:p>
            <a:r>
              <a:rPr lang="en-GB" sz="1800" dirty="0" smtClean="0">
                <a:solidFill>
                  <a:srgbClr val="D60134"/>
                </a:solidFill>
              </a:rPr>
              <a:t>How can we share best practice in school and with other schools?</a:t>
            </a:r>
          </a:p>
          <a:p>
            <a:r>
              <a:rPr lang="en-GB" sz="1800" dirty="0" smtClean="0">
                <a:solidFill>
                  <a:srgbClr val="D60134"/>
                </a:solidFill>
              </a:rPr>
              <a:t>Do our self evaluation activities pay sufficient attention to the standards of pupils work in lessons and books?</a:t>
            </a:r>
          </a:p>
          <a:p>
            <a:endParaRPr lang="en-GB" sz="2000" dirty="0" smtClean="0">
              <a:solidFill>
                <a:srgbClr val="D60134"/>
              </a:solidFill>
            </a:endParaRPr>
          </a:p>
          <a:p>
            <a:endParaRPr lang="en-GB" sz="700" dirty="0" smtClean="0">
              <a:solidFill>
                <a:srgbClr val="D60134"/>
              </a:solidFill>
            </a:endParaRPr>
          </a:p>
        </p:txBody>
      </p:sp>
      <p:sp>
        <p:nvSpPr>
          <p:cNvPr id="27651" name="Content Placeholder 3"/>
          <p:cNvSpPr>
            <a:spLocks noGrp="1"/>
          </p:cNvSpPr>
          <p:nvPr>
            <p:ph sz="half" idx="2"/>
          </p:nvPr>
        </p:nvSpPr>
        <p:spPr>
          <a:xfrm>
            <a:off x="4427984" y="1557338"/>
            <a:ext cx="4392488" cy="5300662"/>
          </a:xfrm>
        </p:spPr>
        <p:txBody>
          <a:bodyPr/>
          <a:lstStyle/>
          <a:p>
            <a:r>
              <a:rPr lang="en-GB" sz="1800" dirty="0" smtClean="0">
                <a:solidFill>
                  <a:srgbClr val="D60134"/>
                </a:solidFill>
              </a:rPr>
              <a:t> </a:t>
            </a:r>
            <a:r>
              <a:rPr lang="cy-GB" sz="1800" dirty="0" smtClean="0">
                <a:solidFill>
                  <a:srgbClr val="D60134"/>
                </a:solidFill>
              </a:rPr>
              <a:t>Sut ydym </a:t>
            </a:r>
            <a:r>
              <a:rPr lang="cy-GB" sz="1800" dirty="0" err="1" smtClean="0">
                <a:solidFill>
                  <a:srgbClr val="D60134"/>
                </a:solidFill>
              </a:rPr>
              <a:t>ni’n</a:t>
            </a:r>
            <a:r>
              <a:rPr lang="cy-GB" sz="1800" dirty="0" smtClean="0">
                <a:solidFill>
                  <a:srgbClr val="D60134"/>
                </a:solidFill>
              </a:rPr>
              <a:t> sicrhau bod pob un o’r disgyblion yn cael eu herio’n briodol mewn gwersi?</a:t>
            </a:r>
          </a:p>
          <a:p>
            <a:r>
              <a:rPr lang="cy-GB" sz="1800" dirty="0" smtClean="0">
                <a:solidFill>
                  <a:srgbClr val="D60134"/>
                </a:solidFill>
              </a:rPr>
              <a:t> Sut ydym </a:t>
            </a:r>
            <a:r>
              <a:rPr lang="cy-GB" sz="1800" dirty="0" err="1" smtClean="0">
                <a:solidFill>
                  <a:srgbClr val="D60134"/>
                </a:solidFill>
              </a:rPr>
              <a:t>ni’n</a:t>
            </a:r>
            <a:r>
              <a:rPr lang="cy-GB" sz="1800" dirty="0" smtClean="0">
                <a:solidFill>
                  <a:srgbClr val="D60134"/>
                </a:solidFill>
              </a:rPr>
              <a:t> sicrhau bod disgyblion yn gweld perthnasedd mathemateg ac yn defnyddio eu medrau i ddatrys problemau bywyd go iawn?</a:t>
            </a:r>
          </a:p>
          <a:p>
            <a:r>
              <a:rPr lang="cy-GB" sz="1800" dirty="0" smtClean="0">
                <a:solidFill>
                  <a:srgbClr val="D60134"/>
                </a:solidFill>
              </a:rPr>
              <a:t> A yw ein dull o gofrestru ar gyfer arholiadau yn galluogi disgyblion i gyrraedd y graddau uchaf y </a:t>
            </a:r>
            <a:r>
              <a:rPr lang="cy-GB" sz="1800" dirty="0" err="1" smtClean="0">
                <a:solidFill>
                  <a:srgbClr val="D60134"/>
                </a:solidFill>
              </a:rPr>
              <a:t>gallant</a:t>
            </a:r>
            <a:r>
              <a:rPr lang="cy-GB" sz="1800" dirty="0" smtClean="0">
                <a:solidFill>
                  <a:srgbClr val="D60134"/>
                </a:solidFill>
              </a:rPr>
              <a:t> eu cyrraedd?</a:t>
            </a:r>
          </a:p>
          <a:p>
            <a:r>
              <a:rPr lang="cy-GB" sz="1800" dirty="0" smtClean="0">
                <a:solidFill>
                  <a:srgbClr val="D60134"/>
                </a:solidFill>
              </a:rPr>
              <a:t> Sut gallwn ni rannu arfer orau yn yr ysgol a chydag ysgolion eraill?</a:t>
            </a:r>
          </a:p>
          <a:p>
            <a:r>
              <a:rPr lang="cy-GB" sz="1800" dirty="0" smtClean="0">
                <a:solidFill>
                  <a:srgbClr val="D60134"/>
                </a:solidFill>
              </a:rPr>
              <a:t> A yw ein gweithgareddau </a:t>
            </a:r>
            <a:r>
              <a:rPr lang="cy-GB" sz="1800" dirty="0" err="1" smtClean="0">
                <a:solidFill>
                  <a:srgbClr val="D60134"/>
                </a:solidFill>
              </a:rPr>
              <a:t>hunanarfarnu</a:t>
            </a:r>
            <a:r>
              <a:rPr lang="cy-GB" sz="1800" dirty="0" smtClean="0">
                <a:solidFill>
                  <a:srgbClr val="D60134"/>
                </a:solidFill>
              </a:rPr>
              <a:t> yn rhoi digon o sylw i safonau gwaith disgyblion mewn gwersi a llyfrau?</a:t>
            </a:r>
          </a:p>
          <a:p>
            <a:pPr marL="0" indent="0">
              <a:buFontTx/>
              <a:buNone/>
            </a:pPr>
            <a:endParaRPr lang="cy-GB"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12713" y="2357438"/>
            <a:ext cx="7772400" cy="1143000"/>
          </a:xfrm>
        </p:spPr>
        <p:txBody>
          <a:bodyPr/>
          <a:lstStyle/>
          <a:p>
            <a:pPr algn="l" eaLnBrk="1" hangingPunct="1"/>
            <a:r>
              <a:rPr lang="en-GB" sz="3600" smtClean="0"/>
              <a:t/>
            </a:r>
            <a:br>
              <a:rPr lang="en-GB" sz="3600" smtClean="0"/>
            </a:br>
            <a:r>
              <a:rPr lang="en-GB" sz="3600" smtClean="0"/>
              <a:t>Web-link to full report:</a:t>
            </a:r>
            <a:br>
              <a:rPr lang="en-GB" sz="3600" smtClean="0"/>
            </a:br>
            <a:r>
              <a:rPr lang="en-GB" sz="3600" smtClean="0"/>
              <a:t/>
            </a:r>
            <a:br>
              <a:rPr lang="en-GB" sz="3600" smtClean="0"/>
            </a:br>
            <a:r>
              <a:rPr lang="en-GB" sz="3600" smtClean="0"/>
              <a:t>www.</a:t>
            </a:r>
            <a:br>
              <a:rPr lang="en-GB" sz="3600" smtClean="0"/>
            </a:br>
            <a:r>
              <a:rPr lang="en-GB" sz="3600" smtClean="0">
                <a:solidFill>
                  <a:srgbClr val="015284"/>
                </a:solidFill>
              </a:rPr>
              <a:t/>
            </a:r>
            <a:br>
              <a:rPr lang="en-GB" sz="3600" smtClean="0">
                <a:solidFill>
                  <a:srgbClr val="015284"/>
                </a:solidFill>
              </a:rPr>
            </a:br>
            <a:r>
              <a:rPr lang="en-GB" sz="3600" smtClean="0">
                <a:solidFill>
                  <a:srgbClr val="015284"/>
                </a:solidFill>
              </a:rPr>
              <a:t>Dolen gyswllt i’r adroddiad llawn</a:t>
            </a:r>
            <a:r>
              <a:rPr lang="cy-GB" sz="3600" smtClean="0">
                <a:solidFill>
                  <a:srgbClr val="015284"/>
                </a:solidFill>
              </a:rPr>
              <a:t> - Cymraeg:</a:t>
            </a:r>
            <a:r>
              <a:rPr lang="en-GB" sz="3600" smtClean="0">
                <a:solidFill>
                  <a:srgbClr val="015284"/>
                </a:solidFill>
              </a:rPr>
              <a:t/>
            </a:r>
            <a:br>
              <a:rPr lang="en-GB" sz="3600" smtClean="0">
                <a:solidFill>
                  <a:srgbClr val="015284"/>
                </a:solidFill>
              </a:rPr>
            </a:br>
            <a:r>
              <a:rPr lang="en-GB" sz="3600" smtClean="0">
                <a:solidFill>
                  <a:srgbClr val="015284"/>
                </a:solidFill>
              </a:rPr>
              <a:t/>
            </a:r>
            <a:br>
              <a:rPr lang="en-GB" sz="3600" smtClean="0">
                <a:solidFill>
                  <a:srgbClr val="015284"/>
                </a:solidFill>
              </a:rPr>
            </a:br>
            <a:r>
              <a:rPr lang="en-GB" sz="3600" smtClean="0">
                <a:solidFill>
                  <a:srgbClr val="015284"/>
                </a:solidFill>
              </a:rPr>
              <a:t>www.</a:t>
            </a:r>
            <a:br>
              <a:rPr lang="en-GB" sz="3600" smtClean="0">
                <a:solidFill>
                  <a:srgbClr val="015284"/>
                </a:solidFill>
              </a:rPr>
            </a:br>
            <a:r>
              <a:rPr lang="en-GB" sz="3600" smtClean="0">
                <a:solidFill>
                  <a:srgbClr val="015284"/>
                </a:solidFill>
              </a:rPr>
              <a:t/>
            </a:r>
            <a:br>
              <a:rPr lang="en-GB" sz="3600" smtClean="0">
                <a:solidFill>
                  <a:srgbClr val="015284"/>
                </a:solidFill>
              </a:rPr>
            </a:br>
            <a:endParaRPr lang="en-US" sz="3600" smtClean="0">
              <a:solidFill>
                <a:srgbClr val="01528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Placeholder 5"/>
          <p:cNvSpPr>
            <a:spLocks noGrp="1"/>
          </p:cNvSpPr>
          <p:nvPr>
            <p:ph type="body" idx="1"/>
          </p:nvPr>
        </p:nvSpPr>
        <p:spPr/>
        <p:txBody>
          <a:bodyPr/>
          <a:lstStyle/>
          <a:p>
            <a:pPr algn="ctr"/>
            <a:r>
              <a:rPr lang="en-GB" sz="6000" smtClean="0">
                <a:solidFill>
                  <a:srgbClr val="D60134"/>
                </a:solidFill>
              </a:rPr>
              <a:t>Questions…</a:t>
            </a:r>
          </a:p>
          <a:p>
            <a:pPr algn="ctr"/>
            <a:r>
              <a:rPr lang="cy-GB" sz="6000" smtClean="0"/>
              <a:t>Cwestiynau...</a:t>
            </a:r>
            <a:endParaRPr lang="en-GB" sz="6000" smtClean="0"/>
          </a:p>
          <a:p>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88913"/>
            <a:ext cx="7772400" cy="863600"/>
          </a:xfrm>
        </p:spPr>
        <p:txBody>
          <a:bodyPr/>
          <a:lstStyle/>
          <a:p>
            <a:r>
              <a:rPr lang="en-GB" sz="3600" dirty="0" smtClean="0"/>
              <a:t>Background </a:t>
            </a:r>
            <a:r>
              <a:rPr lang="en-GB" sz="3600" dirty="0" err="1" smtClean="0">
                <a:solidFill>
                  <a:srgbClr val="015284"/>
                </a:solidFill>
              </a:rPr>
              <a:t>Cefndir</a:t>
            </a:r>
            <a:endParaRPr lang="en-GB" sz="3600" b="1" dirty="0" smtClean="0">
              <a:solidFill>
                <a:srgbClr val="015284"/>
              </a:solidFill>
            </a:endParaRPr>
          </a:p>
        </p:txBody>
      </p:sp>
      <p:sp>
        <p:nvSpPr>
          <p:cNvPr id="16386" name="Content Placeholder 3"/>
          <p:cNvSpPr>
            <a:spLocks noGrp="1"/>
          </p:cNvSpPr>
          <p:nvPr>
            <p:ph sz="half" idx="2"/>
          </p:nvPr>
        </p:nvSpPr>
        <p:spPr>
          <a:xfrm>
            <a:off x="250825" y="981075"/>
            <a:ext cx="4176713" cy="5616575"/>
          </a:xfrm>
        </p:spPr>
        <p:txBody>
          <a:bodyPr/>
          <a:lstStyle/>
          <a:p>
            <a:r>
              <a:rPr lang="en-GB" sz="2000" dirty="0" smtClean="0"/>
              <a:t>The remit is set in the context of the Welsh Government’s priorities for improving standards of literacy and numeracy, and for developing a highly skilled workforce with skills in science, technology, engineering and mathematics (STEM). </a:t>
            </a:r>
          </a:p>
          <a:p>
            <a:r>
              <a:rPr lang="en-GB" sz="2000" dirty="0" smtClean="0"/>
              <a:t>Businesses and higher education providers have highlighted concerns with school leavers abilities in mathematics.</a:t>
            </a:r>
          </a:p>
          <a:p>
            <a:r>
              <a:rPr lang="en-GB" sz="2000" dirty="0" smtClean="0"/>
              <a:t>The PISA results in 2009 indicated that performance in Wales is weak. </a:t>
            </a:r>
            <a:endParaRPr lang="en-GB" sz="2000" dirty="0" smtClean="0">
              <a:solidFill>
                <a:srgbClr val="D60134"/>
              </a:solidFill>
            </a:endParaRPr>
          </a:p>
        </p:txBody>
      </p:sp>
      <p:sp>
        <p:nvSpPr>
          <p:cNvPr id="16387" name="Rectangle 4"/>
          <p:cNvSpPr>
            <a:spLocks noChangeArrowheads="1"/>
          </p:cNvSpPr>
          <p:nvPr/>
        </p:nvSpPr>
        <p:spPr bwMode="auto">
          <a:xfrm>
            <a:off x="4356100" y="1341438"/>
            <a:ext cx="4572000" cy="5016758"/>
          </a:xfrm>
          <a:prstGeom prst="rect">
            <a:avLst/>
          </a:prstGeom>
          <a:noFill/>
          <a:ln w="9525">
            <a:noFill/>
            <a:miter lim="800000"/>
            <a:headEnd/>
            <a:tailEnd/>
          </a:ln>
        </p:spPr>
        <p:txBody>
          <a:bodyPr>
            <a:spAutoFit/>
          </a:bodyPr>
          <a:lstStyle/>
          <a:p>
            <a:pPr marL="342900" indent="-342900">
              <a:buFont typeface="Arial" pitchFamily="34" charset="0"/>
              <a:buChar char="•"/>
            </a:pPr>
            <a:r>
              <a:rPr lang="cy-GB" sz="2000" dirty="0" smtClean="0">
                <a:solidFill>
                  <a:srgbClr val="015284"/>
                </a:solidFill>
              </a:rPr>
              <a:t>Mae’r </a:t>
            </a:r>
            <a:r>
              <a:rPr lang="cy-GB" sz="2000" dirty="0">
                <a:solidFill>
                  <a:srgbClr val="015284"/>
                </a:solidFill>
              </a:rPr>
              <a:t>adroddiad cylch gwaith wedi’i nodi yng nghyd-destun blaenoriaethau Llywodraeth Cymru ar gyfer gwella safonau llythrennedd a rhifedd, ac ar gyfer datblygu gweithlu hynod fedrus sydd â medrau mewn gwyddoniaeth, technoleg, peirianneg a mathemateg (STEM). </a:t>
            </a:r>
          </a:p>
          <a:p>
            <a:pPr marL="342900" indent="-342900">
              <a:buFont typeface="Arial" pitchFamily="34" charset="0"/>
              <a:buChar char="•"/>
            </a:pPr>
            <a:r>
              <a:rPr lang="cy-GB" sz="2000" dirty="0" smtClean="0">
                <a:solidFill>
                  <a:srgbClr val="015284"/>
                </a:solidFill>
              </a:rPr>
              <a:t>Mae </a:t>
            </a:r>
            <a:r>
              <a:rPr lang="cy-GB" sz="2000" dirty="0">
                <a:solidFill>
                  <a:srgbClr val="015284"/>
                </a:solidFill>
              </a:rPr>
              <a:t>busnesau a darparwyr addysg uwch wedi amlygu pryderon â galluoedd mathemateg pobl ifanc sy’n gadael yr ysgol.</a:t>
            </a:r>
          </a:p>
          <a:p>
            <a:pPr marL="342900" indent="-342900">
              <a:buFont typeface="Arial" pitchFamily="34" charset="0"/>
              <a:buChar char="•"/>
            </a:pPr>
            <a:r>
              <a:rPr lang="cy-GB" sz="2000" dirty="0" smtClean="0">
                <a:solidFill>
                  <a:srgbClr val="015284"/>
                </a:solidFill>
              </a:rPr>
              <a:t>Dangosodd </a:t>
            </a:r>
            <a:r>
              <a:rPr lang="cy-GB" sz="2000" dirty="0">
                <a:solidFill>
                  <a:srgbClr val="015284"/>
                </a:solidFill>
              </a:rPr>
              <a:t>canlyniadau PISA yn 2009 fod perfformiad yng Nghymru yn wan.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17410" name="Rectangle 4"/>
          <p:cNvSpPr>
            <a:spLocks noGrp="1" noChangeArrowheads="1"/>
          </p:cNvSpPr>
          <p:nvPr>
            <p:ph type="body" sz="half" idx="2"/>
          </p:nvPr>
        </p:nvSpPr>
        <p:spPr>
          <a:xfrm>
            <a:off x="468313" y="1628800"/>
            <a:ext cx="3815655" cy="4608488"/>
          </a:xfrm>
        </p:spPr>
        <p:txBody>
          <a:bodyPr/>
          <a:lstStyle/>
          <a:p>
            <a:pPr eaLnBrk="1" hangingPunct="1"/>
            <a:r>
              <a:rPr lang="en-US" sz="2000" dirty="0" smtClean="0"/>
              <a:t>At GCSE mathematics is the weakest core subject.</a:t>
            </a:r>
          </a:p>
          <a:p>
            <a:pPr eaLnBrk="1" hangingPunct="1"/>
            <a:r>
              <a:rPr lang="en-US" sz="2000" dirty="0" smtClean="0"/>
              <a:t>Pupils make less progress in mathematics from previous key stages than in other core subjects.</a:t>
            </a:r>
          </a:p>
          <a:p>
            <a:pPr eaLnBrk="1" hangingPunct="1"/>
            <a:r>
              <a:rPr lang="en-US" sz="2000" dirty="0" smtClean="0"/>
              <a:t>Attainment in GCSE mathematics is the lowest in the UK.</a:t>
            </a:r>
          </a:p>
          <a:p>
            <a:pPr eaLnBrk="1" hangingPunct="1"/>
            <a:r>
              <a:rPr lang="en-US" sz="2000" dirty="0" smtClean="0"/>
              <a:t>Despite the relative weakness of mathematics in key stage 4, there are many pockets of good practice.</a:t>
            </a:r>
          </a:p>
          <a:p>
            <a:pPr eaLnBrk="1" hangingPunct="1"/>
            <a:endParaRPr lang="en-US" sz="2000" dirty="0" smtClean="0"/>
          </a:p>
        </p:txBody>
      </p:sp>
      <p:sp>
        <p:nvSpPr>
          <p:cNvPr id="17411" name="Rectangle 4"/>
          <p:cNvSpPr>
            <a:spLocks noChangeArrowheads="1"/>
          </p:cNvSpPr>
          <p:nvPr/>
        </p:nvSpPr>
        <p:spPr bwMode="auto">
          <a:xfrm>
            <a:off x="4572000" y="1772816"/>
            <a:ext cx="4176464" cy="4093428"/>
          </a:xfrm>
          <a:prstGeom prst="rect">
            <a:avLst/>
          </a:prstGeom>
          <a:noFill/>
          <a:ln w="9525">
            <a:noFill/>
            <a:miter lim="800000"/>
            <a:headEnd/>
            <a:tailEnd/>
          </a:ln>
        </p:spPr>
        <p:txBody>
          <a:bodyPr wrap="square">
            <a:spAutoFit/>
          </a:bodyPr>
          <a:lstStyle/>
          <a:p>
            <a:pPr marL="342900" indent="-342900">
              <a:buFont typeface="Arial" pitchFamily="34" charset="0"/>
              <a:buChar char="•"/>
            </a:pPr>
            <a:r>
              <a:rPr lang="cy-GB" sz="2000" dirty="0" smtClean="0">
                <a:solidFill>
                  <a:srgbClr val="015284"/>
                </a:solidFill>
              </a:rPr>
              <a:t>Mewn </a:t>
            </a:r>
            <a:r>
              <a:rPr lang="cy-GB" sz="2000" dirty="0">
                <a:solidFill>
                  <a:srgbClr val="015284"/>
                </a:solidFill>
              </a:rPr>
              <a:t>TGAU, mathemateg yw’r pwnc craidd gwannaf.</a:t>
            </a:r>
          </a:p>
          <a:p>
            <a:pPr marL="342900" indent="-342900">
              <a:buFont typeface="Arial" pitchFamily="34" charset="0"/>
              <a:buChar char="•"/>
            </a:pPr>
            <a:r>
              <a:rPr lang="cy-GB" sz="2000" dirty="0" smtClean="0">
                <a:solidFill>
                  <a:srgbClr val="015284"/>
                </a:solidFill>
              </a:rPr>
              <a:t>Mae </a:t>
            </a:r>
            <a:r>
              <a:rPr lang="cy-GB" sz="2000" dirty="0">
                <a:solidFill>
                  <a:srgbClr val="015284"/>
                </a:solidFill>
              </a:rPr>
              <a:t>disgyblion yn gwneud llai o gynnydd mewn mathemateg o gyfnodau allweddol blaenorol na mewn pynciau craidd eraill.</a:t>
            </a:r>
          </a:p>
          <a:p>
            <a:pPr marL="342900" indent="-342900">
              <a:buFont typeface="Arial" pitchFamily="34" charset="0"/>
              <a:buChar char="•"/>
            </a:pPr>
            <a:r>
              <a:rPr lang="cy-GB" sz="2000" dirty="0" smtClean="0">
                <a:solidFill>
                  <a:srgbClr val="015284"/>
                </a:solidFill>
              </a:rPr>
              <a:t>Cyrhaeddiad </a:t>
            </a:r>
            <a:r>
              <a:rPr lang="cy-GB" sz="2000" dirty="0">
                <a:solidFill>
                  <a:srgbClr val="015284"/>
                </a:solidFill>
              </a:rPr>
              <a:t>mewn mathemateg TGAU yw’r isaf yn y DU.</a:t>
            </a:r>
          </a:p>
          <a:p>
            <a:pPr marL="342900" indent="-342900">
              <a:buFont typeface="Arial" pitchFamily="34" charset="0"/>
              <a:buChar char="•"/>
            </a:pPr>
            <a:r>
              <a:rPr lang="cy-GB" sz="2000" dirty="0" smtClean="0">
                <a:solidFill>
                  <a:srgbClr val="015284"/>
                </a:solidFill>
              </a:rPr>
              <a:t>Er </a:t>
            </a:r>
            <a:r>
              <a:rPr lang="cy-GB" sz="2000" dirty="0">
                <a:solidFill>
                  <a:srgbClr val="015284"/>
                </a:solidFill>
              </a:rPr>
              <a:t>gwaethaf gwendid cymharol mathemateg yng nghyfnod allweddol 4, mae llawer o lecynnau o arfer dda.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23850" y="260350"/>
            <a:ext cx="7772400" cy="719138"/>
          </a:xfrm>
        </p:spPr>
        <p:txBody>
          <a:bodyPr/>
          <a:lstStyle/>
          <a:p>
            <a:pPr eaLnBrk="1" hangingPunct="1"/>
            <a:r>
              <a:rPr lang="en-GB" sz="3600" dirty="0" smtClean="0"/>
              <a:t>Main findings </a:t>
            </a:r>
            <a:br>
              <a:rPr lang="en-GB" sz="3600" dirty="0" smtClean="0"/>
            </a:br>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endParaRPr lang="en-US" sz="3600" dirty="0" smtClean="0">
              <a:solidFill>
                <a:srgbClr val="015284"/>
              </a:solidFill>
            </a:endParaRPr>
          </a:p>
        </p:txBody>
      </p:sp>
      <p:sp>
        <p:nvSpPr>
          <p:cNvPr id="18434" name="Rectangle 4"/>
          <p:cNvSpPr>
            <a:spLocks noGrp="1" noChangeArrowheads="1"/>
          </p:cNvSpPr>
          <p:nvPr>
            <p:ph type="body" sz="half" idx="2"/>
          </p:nvPr>
        </p:nvSpPr>
        <p:spPr>
          <a:xfrm>
            <a:off x="467544" y="1412776"/>
            <a:ext cx="3959671" cy="4968875"/>
          </a:xfrm>
        </p:spPr>
        <p:txBody>
          <a:bodyPr/>
          <a:lstStyle/>
          <a:p>
            <a:pPr eaLnBrk="1" hangingPunct="1"/>
            <a:r>
              <a:rPr lang="en-US" sz="2000" dirty="0" smtClean="0"/>
              <a:t>In the schools surveyed, standards are good or better in many lessons.</a:t>
            </a:r>
          </a:p>
          <a:p>
            <a:pPr eaLnBrk="1" hangingPunct="1"/>
            <a:r>
              <a:rPr lang="en-US" sz="2000" dirty="0" smtClean="0"/>
              <a:t>Where standards are adequate of lower pupils struggle to recall key number and algebraic skills quickly and accurately.</a:t>
            </a:r>
          </a:p>
          <a:p>
            <a:pPr eaLnBrk="1" hangingPunct="1"/>
            <a:r>
              <a:rPr lang="en-US" sz="2000" dirty="0" smtClean="0"/>
              <a:t>Overall, pupils attitudes to learning are very good.</a:t>
            </a:r>
          </a:p>
          <a:p>
            <a:pPr eaLnBrk="1" hangingPunct="1"/>
            <a:r>
              <a:rPr lang="en-US" sz="2000" dirty="0" smtClean="0"/>
              <a:t>Teaching is good or better in many lessons.  There are over 6 best practice case studies on teaching.</a:t>
            </a:r>
          </a:p>
        </p:txBody>
      </p:sp>
      <p:sp>
        <p:nvSpPr>
          <p:cNvPr id="18435" name="Rectangle 4"/>
          <p:cNvSpPr>
            <a:spLocks noChangeArrowheads="1"/>
          </p:cNvSpPr>
          <p:nvPr/>
        </p:nvSpPr>
        <p:spPr bwMode="auto">
          <a:xfrm>
            <a:off x="4787900" y="1412776"/>
            <a:ext cx="4248596" cy="4708981"/>
          </a:xfrm>
          <a:prstGeom prst="rect">
            <a:avLst/>
          </a:prstGeom>
          <a:noFill/>
          <a:ln w="9525">
            <a:noFill/>
            <a:miter lim="800000"/>
            <a:headEnd/>
            <a:tailEnd/>
          </a:ln>
        </p:spPr>
        <p:txBody>
          <a:bodyPr wrap="square">
            <a:spAutoFit/>
          </a:bodyPr>
          <a:lstStyle/>
          <a:p>
            <a:pPr marL="342900" indent="-342900">
              <a:buFont typeface="Arial" pitchFamily="34" charset="0"/>
              <a:buChar char="•"/>
            </a:pPr>
            <a:r>
              <a:rPr lang="cy-GB" sz="2000" dirty="0" smtClean="0">
                <a:solidFill>
                  <a:srgbClr val="015284"/>
                </a:solidFill>
              </a:rPr>
              <a:t>Yn </a:t>
            </a:r>
            <a:r>
              <a:rPr lang="cy-GB" sz="2000" dirty="0">
                <a:solidFill>
                  <a:srgbClr val="015284"/>
                </a:solidFill>
              </a:rPr>
              <a:t>yr ysgolion y gwnaed arolwg ohonynt, mae safonau’n dda neu’n well mewn llawer o wersi.</a:t>
            </a:r>
          </a:p>
          <a:p>
            <a:pPr marL="342900" indent="-342900">
              <a:buFont typeface="Arial" pitchFamily="34" charset="0"/>
              <a:buChar char="•"/>
            </a:pPr>
            <a:r>
              <a:rPr lang="cy-GB" sz="2000" dirty="0" smtClean="0">
                <a:solidFill>
                  <a:srgbClr val="015284"/>
                </a:solidFill>
              </a:rPr>
              <a:t>Pan </a:t>
            </a:r>
            <a:r>
              <a:rPr lang="cy-GB" sz="2000" dirty="0">
                <a:solidFill>
                  <a:srgbClr val="015284"/>
                </a:solidFill>
              </a:rPr>
              <a:t>fo safonau’n ddigonol neu’n is, mae disgyblion yn ei chael yn anodd galw i </a:t>
            </a:r>
            <a:r>
              <a:rPr lang="cy-GB" sz="2000" dirty="0" err="1">
                <a:solidFill>
                  <a:srgbClr val="015284"/>
                </a:solidFill>
              </a:rPr>
              <a:t>gof</a:t>
            </a:r>
            <a:r>
              <a:rPr lang="cy-GB" sz="2000" dirty="0">
                <a:solidFill>
                  <a:srgbClr val="015284"/>
                </a:solidFill>
              </a:rPr>
              <a:t> fedrau rhif ac algebraidd allweddol yn gyflym ac yn gywir.</a:t>
            </a:r>
          </a:p>
          <a:p>
            <a:pPr marL="342900" indent="-342900">
              <a:buFont typeface="Arial" pitchFamily="34" charset="0"/>
              <a:buChar char="•"/>
            </a:pPr>
            <a:r>
              <a:rPr lang="cy-GB" sz="2000" dirty="0" smtClean="0">
                <a:solidFill>
                  <a:srgbClr val="015284"/>
                </a:solidFill>
              </a:rPr>
              <a:t>At </a:t>
            </a:r>
            <a:r>
              <a:rPr lang="cy-GB" sz="2000" dirty="0">
                <a:solidFill>
                  <a:srgbClr val="015284"/>
                </a:solidFill>
              </a:rPr>
              <a:t>ei gilydd, mae agweddau disgyblion at ddysgu yn dda iawn.</a:t>
            </a:r>
          </a:p>
          <a:p>
            <a:pPr marL="342900" indent="-342900">
              <a:buFont typeface="Arial" pitchFamily="34" charset="0"/>
              <a:buChar char="•"/>
            </a:pPr>
            <a:r>
              <a:rPr lang="cy-GB" sz="2000" dirty="0" smtClean="0">
                <a:solidFill>
                  <a:srgbClr val="015284"/>
                </a:solidFill>
              </a:rPr>
              <a:t>Mae’r </a:t>
            </a:r>
            <a:r>
              <a:rPr lang="cy-GB" sz="2000" dirty="0">
                <a:solidFill>
                  <a:srgbClr val="015284"/>
                </a:solidFill>
              </a:rPr>
              <a:t>addysgu’n dda neu’n well mewn llawer o wersi. Mae dros 6 o astudiaethau achos arfer orau ar addysgu.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23850" y="260350"/>
            <a:ext cx="7772400" cy="719138"/>
          </a:xfrm>
        </p:spPr>
        <p:txBody>
          <a:bodyPr/>
          <a:lstStyle/>
          <a:p>
            <a:pPr eaLnBrk="1" hangingPunct="1"/>
            <a:r>
              <a:rPr lang="en-GB" sz="3600" dirty="0" smtClean="0"/>
              <a:t>Main findings </a:t>
            </a:r>
            <a:br>
              <a:rPr lang="en-GB" sz="3600" dirty="0" smtClean="0"/>
            </a:br>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endParaRPr lang="en-US" sz="3600" dirty="0" smtClean="0">
              <a:solidFill>
                <a:srgbClr val="015284"/>
              </a:solidFill>
            </a:endParaRPr>
          </a:p>
        </p:txBody>
      </p:sp>
      <p:sp>
        <p:nvSpPr>
          <p:cNvPr id="19458" name="Rectangle 4"/>
          <p:cNvSpPr>
            <a:spLocks noGrp="1" noChangeArrowheads="1"/>
          </p:cNvSpPr>
          <p:nvPr>
            <p:ph type="body" sz="half" idx="2"/>
          </p:nvPr>
        </p:nvSpPr>
        <p:spPr>
          <a:xfrm>
            <a:off x="468313" y="1700808"/>
            <a:ext cx="4248150" cy="4752528"/>
          </a:xfrm>
        </p:spPr>
        <p:txBody>
          <a:bodyPr/>
          <a:lstStyle/>
          <a:p>
            <a:pPr eaLnBrk="1" hangingPunct="1"/>
            <a:r>
              <a:rPr lang="en-US" sz="2000" dirty="0" smtClean="0"/>
              <a:t>Where teaching was not so effective work is not sufficiently challenging and planning does not build sufficiently on pupils previous experiences.</a:t>
            </a:r>
          </a:p>
          <a:p>
            <a:pPr eaLnBrk="1" hangingPunct="1"/>
            <a:r>
              <a:rPr lang="en-US" sz="2000" dirty="0" smtClean="0"/>
              <a:t>Robust assessment processes are a key ingredient for successful departments.  Pupils, teachers and parents all aware of progress.</a:t>
            </a:r>
          </a:p>
          <a:p>
            <a:pPr eaLnBrk="1" hangingPunct="1"/>
            <a:r>
              <a:rPr lang="en-US" sz="2000" dirty="0" smtClean="0"/>
              <a:t>Key stage 3 does not prepare pupils sufficiently well for key stage 4, with a lack of rigor on key number and algebraic skills.</a:t>
            </a:r>
          </a:p>
          <a:p>
            <a:pPr eaLnBrk="1" hangingPunct="1"/>
            <a:endParaRPr lang="en-US" sz="2000" dirty="0" smtClean="0"/>
          </a:p>
        </p:txBody>
      </p:sp>
      <p:sp>
        <p:nvSpPr>
          <p:cNvPr id="19459" name="Rectangle 4"/>
          <p:cNvSpPr>
            <a:spLocks noChangeArrowheads="1"/>
          </p:cNvSpPr>
          <p:nvPr/>
        </p:nvSpPr>
        <p:spPr bwMode="auto">
          <a:xfrm>
            <a:off x="4787900" y="1412875"/>
            <a:ext cx="4176588" cy="5324535"/>
          </a:xfrm>
          <a:prstGeom prst="rect">
            <a:avLst/>
          </a:prstGeom>
          <a:noFill/>
          <a:ln w="9525">
            <a:noFill/>
            <a:miter lim="800000"/>
            <a:headEnd/>
            <a:tailEnd/>
          </a:ln>
        </p:spPr>
        <p:txBody>
          <a:bodyPr wrap="square">
            <a:spAutoFit/>
          </a:bodyPr>
          <a:lstStyle/>
          <a:p>
            <a:pPr marL="342900" indent="-342900">
              <a:buFont typeface="Arial" pitchFamily="34" charset="0"/>
              <a:buChar char="•"/>
            </a:pPr>
            <a:r>
              <a:rPr lang="cy-GB" sz="2000" dirty="0" smtClean="0">
                <a:solidFill>
                  <a:srgbClr val="015284"/>
                </a:solidFill>
              </a:rPr>
              <a:t>Pan </a:t>
            </a:r>
            <a:r>
              <a:rPr lang="cy-GB" sz="2000" dirty="0">
                <a:solidFill>
                  <a:srgbClr val="015284"/>
                </a:solidFill>
              </a:rPr>
              <a:t>nad oedd yr addysgu mor effeithiol, nid yw’r gwaith yn ddigon heriol ac nid yw’r cynllunio yn adeiladu’n ddigonol ar brofiadau blaenorol disgyblion.</a:t>
            </a:r>
          </a:p>
          <a:p>
            <a:pPr marL="342900" indent="-342900">
              <a:buFont typeface="Arial" pitchFamily="34" charset="0"/>
              <a:buChar char="•"/>
            </a:pPr>
            <a:r>
              <a:rPr lang="cy-GB" sz="2000" dirty="0" smtClean="0">
                <a:solidFill>
                  <a:srgbClr val="015284"/>
                </a:solidFill>
              </a:rPr>
              <a:t>Mae </a:t>
            </a:r>
            <a:r>
              <a:rPr lang="cy-GB" sz="2000" dirty="0">
                <a:solidFill>
                  <a:srgbClr val="015284"/>
                </a:solidFill>
              </a:rPr>
              <a:t>prosesau asesu cadarn yn gynhwysyn allweddol ar gyfer adrannau llwyddiannus.  Mae disgyblion, athrawon a rhieni i gyd yn ymwybodol o gynnydd.</a:t>
            </a:r>
          </a:p>
          <a:p>
            <a:pPr marL="342900" indent="-342900">
              <a:buFont typeface="Arial" pitchFamily="34" charset="0"/>
              <a:buChar char="•"/>
            </a:pPr>
            <a:r>
              <a:rPr lang="cy-GB" sz="2000" dirty="0" smtClean="0">
                <a:solidFill>
                  <a:srgbClr val="015284"/>
                </a:solidFill>
              </a:rPr>
              <a:t>Nid </a:t>
            </a:r>
            <a:r>
              <a:rPr lang="cy-GB" sz="2000" dirty="0">
                <a:solidFill>
                  <a:srgbClr val="015284"/>
                </a:solidFill>
              </a:rPr>
              <a:t>yw cyfnod allweddol 3 yn paratoi disgyblion yn ddigon da ar gyfer cyfnod allweddol 4, ac mae diffyg trylwyredd o ran medrau rhif ac algebraidd allweddol.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260350"/>
            <a:ext cx="7772400" cy="719138"/>
          </a:xfrm>
        </p:spPr>
        <p:txBody>
          <a:bodyPr/>
          <a:lstStyle/>
          <a:p>
            <a:pPr eaLnBrk="1" hangingPunct="1"/>
            <a:r>
              <a:rPr lang="en-GB" sz="3600" dirty="0" smtClean="0"/>
              <a:t>Main findings </a:t>
            </a:r>
            <a:br>
              <a:rPr lang="en-GB" sz="3600" dirty="0" smtClean="0"/>
            </a:br>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endParaRPr lang="en-US" sz="3600" dirty="0" smtClean="0">
              <a:solidFill>
                <a:srgbClr val="015284"/>
              </a:solidFill>
            </a:endParaRPr>
          </a:p>
        </p:txBody>
      </p:sp>
      <p:sp>
        <p:nvSpPr>
          <p:cNvPr id="20482" name="Rectangle 4"/>
          <p:cNvSpPr>
            <a:spLocks noGrp="1" noChangeArrowheads="1"/>
          </p:cNvSpPr>
          <p:nvPr>
            <p:ph type="body" sz="half" idx="2"/>
          </p:nvPr>
        </p:nvSpPr>
        <p:spPr>
          <a:xfrm>
            <a:off x="467544" y="1628800"/>
            <a:ext cx="4103687" cy="4968875"/>
          </a:xfrm>
        </p:spPr>
        <p:txBody>
          <a:bodyPr/>
          <a:lstStyle/>
          <a:p>
            <a:pPr eaLnBrk="1" hangingPunct="1"/>
            <a:r>
              <a:rPr lang="en-US" sz="2000" dirty="0" smtClean="0"/>
              <a:t>Increasing numbers of pupils enter mathematics early. Pupils capable of achieving above a grade C are often disadvantage by this.</a:t>
            </a:r>
          </a:p>
          <a:p>
            <a:pPr eaLnBrk="1" hangingPunct="1"/>
            <a:r>
              <a:rPr lang="en-US" sz="2000" dirty="0" smtClean="0"/>
              <a:t>In the majority of schools surveyed, leadership is good with middle and senior leaders setting high expectations for staff and pupils.  In these schools, self evaluation process are robust.</a:t>
            </a:r>
          </a:p>
          <a:p>
            <a:pPr eaLnBrk="1" hangingPunct="1"/>
            <a:endParaRPr lang="en-US" sz="2000" dirty="0" smtClean="0"/>
          </a:p>
        </p:txBody>
      </p:sp>
      <p:sp>
        <p:nvSpPr>
          <p:cNvPr id="20483" name="Rectangle 4"/>
          <p:cNvSpPr>
            <a:spLocks noChangeArrowheads="1"/>
          </p:cNvSpPr>
          <p:nvPr/>
        </p:nvSpPr>
        <p:spPr bwMode="auto">
          <a:xfrm>
            <a:off x="4716463" y="1412875"/>
            <a:ext cx="4320033" cy="4401205"/>
          </a:xfrm>
          <a:prstGeom prst="rect">
            <a:avLst/>
          </a:prstGeom>
          <a:noFill/>
          <a:ln w="9525">
            <a:noFill/>
            <a:miter lim="800000"/>
            <a:headEnd/>
            <a:tailEnd/>
          </a:ln>
        </p:spPr>
        <p:txBody>
          <a:bodyPr wrap="square">
            <a:spAutoFit/>
          </a:bodyPr>
          <a:lstStyle/>
          <a:p>
            <a:pPr marL="342900" indent="-342900">
              <a:buFont typeface="Arial" pitchFamily="34" charset="0"/>
              <a:buChar char="•"/>
            </a:pPr>
            <a:r>
              <a:rPr lang="cy-GB" sz="2000" dirty="0" smtClean="0">
                <a:solidFill>
                  <a:srgbClr val="015284"/>
                </a:solidFill>
              </a:rPr>
              <a:t>Mae </a:t>
            </a:r>
            <a:r>
              <a:rPr lang="cy-GB" sz="2000" dirty="0">
                <a:solidFill>
                  <a:srgbClr val="015284"/>
                </a:solidFill>
              </a:rPr>
              <a:t>niferoedd cynyddol o ddisgyblion yn dilyn mathemateg yn gynnar.  Mae hyn yn aml yn golygu bod disgyblion sy’n gallu cyflawni uwchlaw gradd C yn cael eu rhoi dan anfantais.</a:t>
            </a:r>
          </a:p>
          <a:p>
            <a:pPr marL="342900" indent="-342900">
              <a:buFont typeface="Arial" pitchFamily="34" charset="0"/>
              <a:buChar char="•"/>
            </a:pPr>
            <a:r>
              <a:rPr lang="cy-GB" sz="2000" dirty="0" smtClean="0">
                <a:solidFill>
                  <a:srgbClr val="015284"/>
                </a:solidFill>
              </a:rPr>
              <a:t>Yn </a:t>
            </a:r>
            <a:r>
              <a:rPr lang="cy-GB" sz="2000" dirty="0">
                <a:solidFill>
                  <a:srgbClr val="015284"/>
                </a:solidFill>
              </a:rPr>
              <a:t>y mwyafrif o ysgolion y gwnaed arolwg ohonynt, mae arweinyddiaeth yn dda gydag arweinwyr canol ac arweinwyr uwch yn gosod disgwyliadau uchel ar gyfer staff a disgyblion.  Yn yr ysgolion hyn, mae’r broses </a:t>
            </a:r>
            <a:r>
              <a:rPr lang="cy-GB" sz="2000" dirty="0" err="1">
                <a:solidFill>
                  <a:srgbClr val="015284"/>
                </a:solidFill>
              </a:rPr>
              <a:t>hunanarfarnu</a:t>
            </a:r>
            <a:r>
              <a:rPr lang="cy-GB" sz="2000" dirty="0">
                <a:solidFill>
                  <a:srgbClr val="015284"/>
                </a:solidFill>
              </a:rPr>
              <a:t> yn gadarn.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21506" name="Rectangle 4"/>
          <p:cNvSpPr>
            <a:spLocks noGrp="1" noChangeArrowheads="1"/>
          </p:cNvSpPr>
          <p:nvPr>
            <p:ph type="body" sz="half" idx="2"/>
          </p:nvPr>
        </p:nvSpPr>
        <p:spPr>
          <a:xfrm>
            <a:off x="468313" y="1268413"/>
            <a:ext cx="4248150" cy="4968875"/>
          </a:xfrm>
        </p:spPr>
        <p:txBody>
          <a:bodyPr/>
          <a:lstStyle/>
          <a:p>
            <a:pPr eaLnBrk="1" hangingPunct="1"/>
            <a:r>
              <a:rPr lang="en-US" sz="2000" dirty="0" smtClean="0"/>
              <a:t>The most effective middle leader ensure that well-planned schemes of work exhibit strong continuity and progression, building and consolidating on previously-learnt skills, while extending into new areas.</a:t>
            </a:r>
          </a:p>
          <a:p>
            <a:pPr eaLnBrk="1" hangingPunct="1"/>
            <a:r>
              <a:rPr lang="en-US" sz="2000" dirty="0" smtClean="0"/>
              <a:t>Where leadership in not effective, self evaluation activities lack a sufficient focus on pupils’ standards in lessons and books.</a:t>
            </a:r>
          </a:p>
          <a:p>
            <a:pPr eaLnBrk="1" hangingPunct="1"/>
            <a:r>
              <a:rPr lang="en-US" sz="2000" dirty="0" smtClean="0"/>
              <a:t>A few schools have strong links with regional curriculum advisers, but overall there is limited support for teachers of mathematics.</a:t>
            </a:r>
          </a:p>
        </p:txBody>
      </p:sp>
      <p:sp>
        <p:nvSpPr>
          <p:cNvPr id="21507" name="Rectangle 4"/>
          <p:cNvSpPr>
            <a:spLocks noChangeArrowheads="1"/>
          </p:cNvSpPr>
          <p:nvPr/>
        </p:nvSpPr>
        <p:spPr bwMode="auto">
          <a:xfrm>
            <a:off x="4787900" y="1341438"/>
            <a:ext cx="4176588" cy="5355312"/>
          </a:xfrm>
          <a:prstGeom prst="rect">
            <a:avLst/>
          </a:prstGeom>
          <a:noFill/>
          <a:ln w="9525">
            <a:noFill/>
            <a:miter lim="800000"/>
            <a:headEnd/>
            <a:tailEnd/>
          </a:ln>
        </p:spPr>
        <p:txBody>
          <a:bodyPr wrap="square">
            <a:spAutoFit/>
          </a:bodyPr>
          <a:lstStyle/>
          <a:p>
            <a:pPr marL="342900" indent="-342900">
              <a:buFont typeface="Arial" pitchFamily="34" charset="0"/>
              <a:buChar char="•"/>
            </a:pPr>
            <a:r>
              <a:rPr lang="cy-GB" sz="1900" dirty="0" smtClean="0">
                <a:solidFill>
                  <a:srgbClr val="015284"/>
                </a:solidFill>
              </a:rPr>
              <a:t>Mae’r </a:t>
            </a:r>
            <a:r>
              <a:rPr lang="cy-GB" sz="1900" dirty="0">
                <a:solidFill>
                  <a:srgbClr val="015284"/>
                </a:solidFill>
              </a:rPr>
              <a:t>arweinwyr canol mwyaf effeithiol yn sicrhau bod cynlluniau gwaith cynlluniedig yn arddangos parhad a dilyniant </a:t>
            </a:r>
            <a:r>
              <a:rPr lang="cy-GB" sz="1900" dirty="0" err="1">
                <a:solidFill>
                  <a:srgbClr val="015284"/>
                </a:solidFill>
              </a:rPr>
              <a:t>cryf</a:t>
            </a:r>
            <a:r>
              <a:rPr lang="cy-GB" sz="1900" dirty="0">
                <a:solidFill>
                  <a:srgbClr val="015284"/>
                </a:solidFill>
              </a:rPr>
              <a:t>, gan adeiladu </a:t>
            </a:r>
            <a:r>
              <a:rPr lang="cy-GB" sz="1900" dirty="0" smtClean="0">
                <a:solidFill>
                  <a:srgbClr val="015284"/>
                </a:solidFill>
              </a:rPr>
              <a:t>ar </a:t>
            </a:r>
            <a:r>
              <a:rPr lang="cy-GB" sz="1900" dirty="0">
                <a:solidFill>
                  <a:srgbClr val="015284"/>
                </a:solidFill>
              </a:rPr>
              <a:t>fedrau a ddysgwyd yn flaenorol, </a:t>
            </a:r>
            <a:r>
              <a:rPr lang="cy-GB" sz="1900" dirty="0" smtClean="0">
                <a:solidFill>
                  <a:srgbClr val="015284"/>
                </a:solidFill>
              </a:rPr>
              <a:t>a’u </a:t>
            </a:r>
            <a:r>
              <a:rPr lang="cy-GB" sz="1900" dirty="0">
                <a:solidFill>
                  <a:srgbClr val="015284"/>
                </a:solidFill>
              </a:rPr>
              <a:t>hatgyfnerthu, ac ymestyn i </a:t>
            </a:r>
            <a:r>
              <a:rPr lang="cy-GB" sz="1900" dirty="0" smtClean="0">
                <a:solidFill>
                  <a:srgbClr val="015284"/>
                </a:solidFill>
              </a:rPr>
              <a:t>feysydd </a:t>
            </a:r>
            <a:r>
              <a:rPr lang="cy-GB" sz="1900" dirty="0">
                <a:solidFill>
                  <a:srgbClr val="015284"/>
                </a:solidFill>
              </a:rPr>
              <a:t>newydd.</a:t>
            </a:r>
          </a:p>
          <a:p>
            <a:pPr marL="342900" indent="-342900">
              <a:buFont typeface="Arial" pitchFamily="34" charset="0"/>
              <a:buChar char="•"/>
            </a:pPr>
            <a:r>
              <a:rPr lang="cy-GB" sz="1900" dirty="0" smtClean="0">
                <a:solidFill>
                  <a:srgbClr val="015284"/>
                </a:solidFill>
              </a:rPr>
              <a:t>Pan </a:t>
            </a:r>
            <a:r>
              <a:rPr lang="cy-GB" sz="1900" dirty="0">
                <a:solidFill>
                  <a:srgbClr val="015284"/>
                </a:solidFill>
              </a:rPr>
              <a:t>nad yw arweinyddiaeth yn effeithiol, nid yw gweithgareddau </a:t>
            </a:r>
            <a:r>
              <a:rPr lang="cy-GB" sz="1900" dirty="0" err="1">
                <a:solidFill>
                  <a:srgbClr val="015284"/>
                </a:solidFill>
              </a:rPr>
              <a:t>hunanarfarnu</a:t>
            </a:r>
            <a:r>
              <a:rPr lang="cy-GB" sz="1900" dirty="0">
                <a:solidFill>
                  <a:srgbClr val="015284"/>
                </a:solidFill>
              </a:rPr>
              <a:t> yn cynnwys ffocws digonol ar safonau disgyblion mewn gwersi a llyfrau.</a:t>
            </a:r>
          </a:p>
          <a:p>
            <a:pPr marL="342900" indent="-342900">
              <a:buFont typeface="Arial" pitchFamily="34" charset="0"/>
              <a:buChar char="•"/>
            </a:pPr>
            <a:r>
              <a:rPr lang="cy-GB" sz="1900" dirty="0" smtClean="0">
                <a:solidFill>
                  <a:srgbClr val="015284"/>
                </a:solidFill>
              </a:rPr>
              <a:t>Mae </a:t>
            </a:r>
            <a:r>
              <a:rPr lang="cy-GB" sz="1900" dirty="0">
                <a:solidFill>
                  <a:srgbClr val="015284"/>
                </a:solidFill>
              </a:rPr>
              <a:t>gan rai ysgolion gysylltiadau  </a:t>
            </a:r>
            <a:r>
              <a:rPr lang="cy-GB" sz="1900" dirty="0" err="1">
                <a:solidFill>
                  <a:srgbClr val="015284"/>
                </a:solidFill>
              </a:rPr>
              <a:t>cryf</a:t>
            </a:r>
            <a:r>
              <a:rPr lang="cy-GB" sz="1900" dirty="0">
                <a:solidFill>
                  <a:srgbClr val="015284"/>
                </a:solidFill>
              </a:rPr>
              <a:t> ag ymgynghorwyr rhanbarthol ar  y cwricwlwm, ond cyfyngedig yw’r cymorth ar gyfer athrawon mathemateg ar y cyfan.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588" y="188913"/>
            <a:ext cx="7772400" cy="719137"/>
          </a:xfrm>
        </p:spPr>
        <p:txBody>
          <a:bodyPr/>
          <a:lstStyle/>
          <a:p>
            <a:pPr eaLnBrk="1" hangingPunct="1"/>
            <a:r>
              <a:rPr lang="en-GB" sz="3200" dirty="0" smtClean="0"/>
              <a:t>Recommendations</a:t>
            </a:r>
            <a:br>
              <a:rPr lang="en-GB" sz="3200" dirty="0" smtClean="0"/>
            </a:br>
            <a:r>
              <a:rPr lang="en-GB" sz="3200" dirty="0" err="1" smtClean="0">
                <a:solidFill>
                  <a:srgbClr val="015284"/>
                </a:solidFill>
              </a:rPr>
              <a:t>Argymhellion</a:t>
            </a:r>
            <a:endParaRPr lang="en-US" sz="3200" dirty="0" smtClean="0">
              <a:solidFill>
                <a:srgbClr val="015284"/>
              </a:solidFill>
            </a:endParaRPr>
          </a:p>
        </p:txBody>
      </p:sp>
      <p:sp>
        <p:nvSpPr>
          <p:cNvPr id="12291" name="Rectangle 3"/>
          <p:cNvSpPr>
            <a:spLocks noGrp="1" noChangeArrowheads="1"/>
          </p:cNvSpPr>
          <p:nvPr>
            <p:ph type="body" sz="half" idx="1"/>
          </p:nvPr>
        </p:nvSpPr>
        <p:spPr>
          <a:xfrm>
            <a:off x="250825" y="1268413"/>
            <a:ext cx="4393183" cy="5084762"/>
          </a:xfrm>
        </p:spPr>
        <p:txBody>
          <a:bodyPr/>
          <a:lstStyle/>
          <a:p>
            <a:pPr marL="0" indent="0">
              <a:buFontTx/>
              <a:buNone/>
              <a:defRPr/>
            </a:pPr>
            <a:r>
              <a:rPr lang="en-GB" sz="2000" dirty="0" smtClean="0">
                <a:solidFill>
                  <a:srgbClr val="D60134"/>
                </a:solidFill>
              </a:rPr>
              <a:t>Recommendations</a:t>
            </a:r>
          </a:p>
          <a:p>
            <a:pPr marL="0" indent="0">
              <a:buFontTx/>
              <a:buNone/>
              <a:defRPr/>
            </a:pPr>
            <a:r>
              <a:rPr lang="en-GB" sz="2000" b="1" dirty="0" smtClean="0"/>
              <a:t>Mathematics </a:t>
            </a:r>
            <a:r>
              <a:rPr lang="en-GB" sz="2000" b="1" dirty="0"/>
              <a:t>departments should</a:t>
            </a:r>
            <a:r>
              <a:rPr lang="en-GB" sz="2000" b="1" dirty="0" smtClean="0"/>
              <a:t>:</a:t>
            </a:r>
            <a:endParaRPr lang="en-GB" sz="2000" dirty="0"/>
          </a:p>
          <a:p>
            <a:pPr>
              <a:defRPr/>
            </a:pPr>
            <a:r>
              <a:rPr lang="en-GB" sz="2000" dirty="0"/>
              <a:t>make sure that pupils develop secure number, algebraic and problem-solving skills at key stage 3;</a:t>
            </a:r>
          </a:p>
          <a:p>
            <a:pPr>
              <a:defRPr/>
            </a:pPr>
            <a:r>
              <a:rPr lang="en-GB" sz="2000" dirty="0"/>
              <a:t>improve the quality of teaching and learning in mathematics lessons by making sure that:</a:t>
            </a:r>
          </a:p>
          <a:p>
            <a:pPr lvl="1">
              <a:defRPr/>
            </a:pPr>
            <a:r>
              <a:rPr lang="en-GB" sz="2000" dirty="0"/>
              <a:t>lessons are well structured, engaging, challenging and link to other topics and subjects;</a:t>
            </a:r>
          </a:p>
          <a:p>
            <a:pPr lvl="1">
              <a:defRPr/>
            </a:pPr>
            <a:r>
              <a:rPr lang="en-GB" sz="2000" dirty="0"/>
              <a:t>number and algebraic skills are developed and applied in new contexts</a:t>
            </a:r>
            <a:r>
              <a:rPr lang="en-GB" sz="2000" dirty="0" smtClean="0"/>
              <a:t>;</a:t>
            </a:r>
            <a:r>
              <a:rPr lang="en-GB" sz="2000" dirty="0"/>
              <a:t> </a:t>
            </a:r>
          </a:p>
          <a:p>
            <a:pPr marL="0" indent="0">
              <a:buFontTx/>
              <a:buNone/>
              <a:defRPr/>
            </a:pPr>
            <a:endParaRPr lang="en-GB" sz="2000" dirty="0" smtClean="0">
              <a:solidFill>
                <a:srgbClr val="D60134"/>
              </a:solidFill>
            </a:endParaRPr>
          </a:p>
        </p:txBody>
      </p:sp>
      <p:sp>
        <p:nvSpPr>
          <p:cNvPr id="22531" name="Rectangle 4"/>
          <p:cNvSpPr>
            <a:spLocks noChangeArrowheads="1"/>
          </p:cNvSpPr>
          <p:nvPr/>
        </p:nvSpPr>
        <p:spPr bwMode="auto">
          <a:xfrm>
            <a:off x="4716017" y="1196975"/>
            <a:ext cx="4320480" cy="5324535"/>
          </a:xfrm>
          <a:prstGeom prst="rect">
            <a:avLst/>
          </a:prstGeom>
          <a:noFill/>
          <a:ln w="9525">
            <a:noFill/>
            <a:miter lim="800000"/>
            <a:headEnd/>
            <a:tailEnd/>
          </a:ln>
        </p:spPr>
        <p:txBody>
          <a:bodyPr wrap="square">
            <a:spAutoFit/>
          </a:bodyPr>
          <a:lstStyle/>
          <a:p>
            <a:r>
              <a:rPr lang="cy-GB" sz="2000" dirty="0">
                <a:solidFill>
                  <a:srgbClr val="D60134"/>
                </a:solidFill>
              </a:rPr>
              <a:t>Argymhellion</a:t>
            </a:r>
          </a:p>
          <a:p>
            <a:r>
              <a:rPr lang="cy-GB" sz="2000" b="1" dirty="0">
                <a:solidFill>
                  <a:srgbClr val="015284"/>
                </a:solidFill>
              </a:rPr>
              <a:t>Dylai adrannau mathemateg:</a:t>
            </a:r>
            <a:endParaRPr lang="cy-GB" sz="2000" dirty="0">
              <a:solidFill>
                <a:srgbClr val="015284"/>
              </a:solidFill>
            </a:endParaRPr>
          </a:p>
          <a:p>
            <a:pPr marL="342900" indent="-342900">
              <a:buFont typeface="Arial" pitchFamily="34" charset="0"/>
              <a:buChar char="•"/>
            </a:pPr>
            <a:r>
              <a:rPr lang="cy-GB" sz="2000" dirty="0" smtClean="0">
                <a:solidFill>
                  <a:srgbClr val="015284"/>
                </a:solidFill>
              </a:rPr>
              <a:t>wneud </a:t>
            </a:r>
            <a:r>
              <a:rPr lang="cy-GB" sz="2000" dirty="0">
                <a:solidFill>
                  <a:srgbClr val="015284"/>
                </a:solidFill>
              </a:rPr>
              <a:t>yn </a:t>
            </a:r>
            <a:r>
              <a:rPr lang="cy-GB" sz="2000" dirty="0" err="1">
                <a:solidFill>
                  <a:srgbClr val="015284"/>
                </a:solidFill>
              </a:rPr>
              <a:t>siwr</a:t>
            </a:r>
            <a:r>
              <a:rPr lang="cy-GB" sz="2000" dirty="0">
                <a:solidFill>
                  <a:srgbClr val="015284"/>
                </a:solidFill>
              </a:rPr>
              <a:t> bod disgyblion yn datblygu medrau rhif, algebraidd a datrys problemau cadarn yng nghyfnod allweddol 3</a:t>
            </a:r>
            <a:r>
              <a:rPr lang="cy-GB" sz="2000" dirty="0" smtClean="0">
                <a:solidFill>
                  <a:srgbClr val="015284"/>
                </a:solidFill>
              </a:rPr>
              <a:t>;</a:t>
            </a:r>
            <a:endParaRPr lang="cy-GB" sz="2000" dirty="0">
              <a:solidFill>
                <a:srgbClr val="015284"/>
              </a:solidFill>
            </a:endParaRPr>
          </a:p>
          <a:p>
            <a:pPr marL="342900" indent="-342900">
              <a:buFont typeface="Arial" pitchFamily="34" charset="0"/>
              <a:buChar char="•"/>
            </a:pPr>
            <a:r>
              <a:rPr lang="cy-GB" sz="2000" dirty="0" smtClean="0">
                <a:solidFill>
                  <a:srgbClr val="015284"/>
                </a:solidFill>
              </a:rPr>
              <a:t>gwella </a:t>
            </a:r>
            <a:r>
              <a:rPr lang="cy-GB" sz="2000" dirty="0">
                <a:solidFill>
                  <a:srgbClr val="015284"/>
                </a:solidFill>
              </a:rPr>
              <a:t>ansawdd yr addysgu a’r   dysgu mewn mathemateg trwy   wneud yn </a:t>
            </a:r>
            <a:r>
              <a:rPr lang="cy-GB" sz="2000" dirty="0" err="1">
                <a:solidFill>
                  <a:srgbClr val="015284"/>
                </a:solidFill>
              </a:rPr>
              <a:t>siwr</a:t>
            </a:r>
            <a:r>
              <a:rPr lang="cy-GB" sz="2000" dirty="0">
                <a:solidFill>
                  <a:srgbClr val="015284"/>
                </a:solidFill>
              </a:rPr>
              <a:t> bod:</a:t>
            </a:r>
          </a:p>
          <a:p>
            <a:pPr lvl="1"/>
            <a:r>
              <a:rPr lang="cy-GB" sz="2000" dirty="0">
                <a:solidFill>
                  <a:srgbClr val="015284"/>
                </a:solidFill>
              </a:rPr>
              <a:t>     -  gwersi wedi’u strwythuro’n</a:t>
            </a:r>
          </a:p>
          <a:p>
            <a:pPr lvl="1"/>
            <a:r>
              <a:rPr lang="cy-GB" sz="2000" dirty="0">
                <a:solidFill>
                  <a:srgbClr val="015284"/>
                </a:solidFill>
              </a:rPr>
              <a:t>        dda, yn ddifyr, yn heriol </a:t>
            </a:r>
          </a:p>
          <a:p>
            <a:pPr lvl="1"/>
            <a:r>
              <a:rPr lang="cy-GB" sz="2000" dirty="0">
                <a:solidFill>
                  <a:srgbClr val="015284"/>
                </a:solidFill>
              </a:rPr>
              <a:t>        ac yn cysylltu â thestunau </a:t>
            </a:r>
          </a:p>
          <a:p>
            <a:pPr lvl="1"/>
            <a:r>
              <a:rPr lang="cy-GB" sz="2000" dirty="0">
                <a:solidFill>
                  <a:srgbClr val="015284"/>
                </a:solidFill>
              </a:rPr>
              <a:t>        a phynciau eraill;</a:t>
            </a:r>
          </a:p>
          <a:p>
            <a:pPr lvl="1"/>
            <a:r>
              <a:rPr lang="cy-GB" sz="2000" dirty="0">
                <a:solidFill>
                  <a:srgbClr val="015284"/>
                </a:solidFill>
              </a:rPr>
              <a:t>     -  medrau rhif ac algebraidd</a:t>
            </a:r>
          </a:p>
          <a:p>
            <a:pPr lvl="1"/>
            <a:r>
              <a:rPr lang="cy-GB" sz="2000" dirty="0">
                <a:solidFill>
                  <a:srgbClr val="015284"/>
                </a:solidFill>
              </a:rPr>
              <a:t>        yn cael eu datblygu a’u</a:t>
            </a:r>
          </a:p>
          <a:p>
            <a:pPr lvl="1"/>
            <a:r>
              <a:rPr lang="cy-GB" sz="2000" dirty="0">
                <a:solidFill>
                  <a:srgbClr val="015284"/>
                </a:solidFill>
              </a:rPr>
              <a:t>        cymhwyso mewn </a:t>
            </a:r>
          </a:p>
          <a:p>
            <a:pPr lvl="1"/>
            <a:r>
              <a:rPr lang="cy-GB" sz="2000" dirty="0">
                <a:solidFill>
                  <a:srgbClr val="015284"/>
                </a:solidFill>
              </a:rPr>
              <a:t>        cyd-destunau newydd;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588" y="188913"/>
            <a:ext cx="7772400" cy="719137"/>
          </a:xfrm>
        </p:spPr>
        <p:txBody>
          <a:bodyPr/>
          <a:lstStyle/>
          <a:p>
            <a:pPr eaLnBrk="1" hangingPunct="1"/>
            <a:r>
              <a:rPr lang="en-GB" sz="3200" dirty="0" smtClean="0"/>
              <a:t>Recommendations</a:t>
            </a:r>
            <a:br>
              <a:rPr lang="en-GB" sz="3200" dirty="0" smtClean="0"/>
            </a:br>
            <a:r>
              <a:rPr lang="en-GB" sz="3200" dirty="0" err="1" smtClean="0">
                <a:solidFill>
                  <a:srgbClr val="015284"/>
                </a:solidFill>
              </a:rPr>
              <a:t>Argymhellion</a:t>
            </a:r>
            <a:endParaRPr lang="en-US" sz="3200" dirty="0" smtClean="0">
              <a:solidFill>
                <a:srgbClr val="015284"/>
              </a:solidFill>
            </a:endParaRPr>
          </a:p>
        </p:txBody>
      </p:sp>
      <p:sp>
        <p:nvSpPr>
          <p:cNvPr id="23554" name="Rectangle 3"/>
          <p:cNvSpPr>
            <a:spLocks noGrp="1" noChangeArrowheads="1"/>
          </p:cNvSpPr>
          <p:nvPr>
            <p:ph type="body" sz="half" idx="1"/>
          </p:nvPr>
        </p:nvSpPr>
        <p:spPr>
          <a:xfrm>
            <a:off x="250825" y="1268413"/>
            <a:ext cx="4177159" cy="5084762"/>
          </a:xfrm>
        </p:spPr>
        <p:txBody>
          <a:bodyPr/>
          <a:lstStyle/>
          <a:p>
            <a:r>
              <a:rPr lang="en-GB" sz="1900" dirty="0" smtClean="0"/>
              <a:t>use assessment to inform pupils about how they are doing and what they need to do to improve;</a:t>
            </a:r>
          </a:p>
          <a:p>
            <a:r>
              <a:rPr lang="en-GB" sz="1900" dirty="0" smtClean="0"/>
              <a:t>minimise early entry for GCSE in mathematics and ensure that pupils follow courses of study that allow them to achieve the highest grades;</a:t>
            </a:r>
          </a:p>
          <a:p>
            <a:r>
              <a:rPr lang="en-GB" sz="1900" dirty="0" smtClean="0"/>
              <a:t>base self-evaluation and improvement planning on evidence from observing pupils’ standards in mathematics lessons and scrutiny of their work; and</a:t>
            </a:r>
          </a:p>
          <a:p>
            <a:r>
              <a:rPr lang="en-GB" sz="1900" dirty="0" smtClean="0"/>
              <a:t>share best practice within and between schools and use it to support teachers’ professional development.  </a:t>
            </a:r>
          </a:p>
        </p:txBody>
      </p:sp>
      <p:sp>
        <p:nvSpPr>
          <p:cNvPr id="23555" name="Rectangle 4"/>
          <p:cNvSpPr>
            <a:spLocks noChangeArrowheads="1"/>
          </p:cNvSpPr>
          <p:nvPr/>
        </p:nvSpPr>
        <p:spPr bwMode="auto">
          <a:xfrm>
            <a:off x="4644008" y="1341438"/>
            <a:ext cx="4392489" cy="5062924"/>
          </a:xfrm>
          <a:prstGeom prst="rect">
            <a:avLst/>
          </a:prstGeom>
          <a:noFill/>
          <a:ln w="9525">
            <a:noFill/>
            <a:miter lim="800000"/>
            <a:headEnd/>
            <a:tailEnd/>
          </a:ln>
        </p:spPr>
        <p:txBody>
          <a:bodyPr wrap="square">
            <a:spAutoFit/>
          </a:bodyPr>
          <a:lstStyle/>
          <a:p>
            <a:pPr marL="342900" indent="-342900">
              <a:buFont typeface="Arial" pitchFamily="34" charset="0"/>
              <a:buChar char="•"/>
            </a:pPr>
            <a:r>
              <a:rPr lang="en-GB" sz="1900" dirty="0" err="1" smtClean="0">
                <a:solidFill>
                  <a:srgbClr val="015284"/>
                </a:solidFill>
              </a:rPr>
              <a:t>defnyddio</a:t>
            </a:r>
            <a:r>
              <a:rPr lang="cy-GB" sz="1900" dirty="0" smtClean="0">
                <a:solidFill>
                  <a:srgbClr val="015284"/>
                </a:solidFill>
              </a:rPr>
              <a:t> </a:t>
            </a:r>
            <a:r>
              <a:rPr lang="cy-GB" sz="1900" dirty="0">
                <a:solidFill>
                  <a:srgbClr val="015284"/>
                </a:solidFill>
              </a:rPr>
              <a:t>asesu i roi gwybod i ddisgyblion ynghylch pa mor dda y maent yn gwneud a’r hyn y mae angen </a:t>
            </a:r>
            <a:r>
              <a:rPr lang="cy-GB" sz="1900" dirty="0" smtClean="0">
                <a:solidFill>
                  <a:srgbClr val="015284"/>
                </a:solidFill>
              </a:rPr>
              <a:t>iddynt </a:t>
            </a:r>
            <a:r>
              <a:rPr lang="cy-GB" sz="1900" dirty="0">
                <a:solidFill>
                  <a:srgbClr val="015284"/>
                </a:solidFill>
              </a:rPr>
              <a:t>ei wneud i wella;</a:t>
            </a:r>
          </a:p>
          <a:p>
            <a:pPr marL="342900" indent="-342900">
              <a:buFont typeface="Arial" pitchFamily="34" charset="0"/>
              <a:buChar char="•"/>
            </a:pPr>
            <a:r>
              <a:rPr lang="cy-GB" sz="1900" dirty="0" smtClean="0">
                <a:solidFill>
                  <a:srgbClr val="015284"/>
                </a:solidFill>
              </a:rPr>
              <a:t>lleihau </a:t>
            </a:r>
            <a:r>
              <a:rPr lang="cy-GB" sz="1900" dirty="0">
                <a:solidFill>
                  <a:srgbClr val="015284"/>
                </a:solidFill>
              </a:rPr>
              <a:t>i’r eithaf nifer y disgyblion  sy’n dilyn mathemateg TGAU yn gynnar a sicrhau bod disgyblion yn dilyn cyrsiau astudio sy’n galluogi iddynt gyflawni’r graddau uchaf;</a:t>
            </a:r>
          </a:p>
          <a:p>
            <a:pPr marL="342900" indent="-342900">
              <a:buFont typeface="Arial" pitchFamily="34" charset="0"/>
              <a:buChar char="•"/>
            </a:pPr>
            <a:r>
              <a:rPr lang="cy-GB" sz="1900" dirty="0" smtClean="0">
                <a:solidFill>
                  <a:srgbClr val="015284"/>
                </a:solidFill>
              </a:rPr>
              <a:t>seilio </a:t>
            </a:r>
            <a:r>
              <a:rPr lang="cy-GB" sz="1900" dirty="0" err="1">
                <a:solidFill>
                  <a:srgbClr val="015284"/>
                </a:solidFill>
              </a:rPr>
              <a:t>hunanarfarnu</a:t>
            </a:r>
            <a:r>
              <a:rPr lang="cy-GB" sz="1900" dirty="0">
                <a:solidFill>
                  <a:srgbClr val="015284"/>
                </a:solidFill>
              </a:rPr>
              <a:t> a chynllunio gwelliant ar dystiolaeth o arsylwi safonau disgyblion mewn gwersi mathemateg a chraffu ar eu gwaith; </a:t>
            </a:r>
            <a:r>
              <a:rPr lang="cy-GB" sz="1900" dirty="0" smtClean="0">
                <a:solidFill>
                  <a:srgbClr val="015284"/>
                </a:solidFill>
              </a:rPr>
              <a:t>a </a:t>
            </a:r>
            <a:endParaRPr lang="cy-GB" sz="1900" dirty="0">
              <a:solidFill>
                <a:srgbClr val="015284"/>
              </a:solidFill>
            </a:endParaRPr>
          </a:p>
          <a:p>
            <a:pPr marL="342900" indent="-342900">
              <a:buFont typeface="Arial" pitchFamily="34" charset="0"/>
              <a:buChar char="•"/>
            </a:pPr>
            <a:r>
              <a:rPr lang="cy-GB" sz="1900" dirty="0" smtClean="0">
                <a:solidFill>
                  <a:srgbClr val="015284"/>
                </a:solidFill>
              </a:rPr>
              <a:t>rhannu </a:t>
            </a:r>
            <a:r>
              <a:rPr lang="cy-GB" sz="1900" dirty="0">
                <a:solidFill>
                  <a:srgbClr val="015284"/>
                </a:solidFill>
              </a:rPr>
              <a:t>arfer orau o fewn ysgolion </a:t>
            </a:r>
            <a:r>
              <a:rPr lang="cy-GB" sz="1900" dirty="0" smtClean="0">
                <a:solidFill>
                  <a:srgbClr val="015284"/>
                </a:solidFill>
              </a:rPr>
              <a:t>a </a:t>
            </a:r>
            <a:r>
              <a:rPr lang="cy-GB" sz="1900" dirty="0">
                <a:solidFill>
                  <a:srgbClr val="015284"/>
                </a:solidFill>
              </a:rPr>
              <a:t>rhyngddynt a’i defnyddio i gefnogi datblygiad proffesiynol athrawon.</a:t>
            </a:r>
            <a:r>
              <a:rPr lang="en-GB" sz="1900"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2A64072-E8A3-4389-8AE0-2C99F6A9A2C4}">
  <ds:schemaRefs>
    <ds:schemaRef ds:uri="http://schemas.microsoft.com/office/2006/metadata/properties"/>
  </ds:schemaRefs>
</ds:datastoreItem>
</file>

<file path=customXml/itemProps2.xml><?xml version="1.0" encoding="utf-8"?>
<ds:datastoreItem xmlns:ds="http://schemas.openxmlformats.org/officeDocument/2006/customXml" ds:itemID="{99881A79-76F3-4642-872E-4B16A9496281}">
  <ds:schemaRefs>
    <ds:schemaRef ds:uri="http://schemas.microsoft.com/sharepoint/v3/contenttype/forms"/>
  </ds:schemaRefs>
</ds:datastoreItem>
</file>

<file path=customXml/itemProps3.xml><?xml version="1.0" encoding="utf-8"?>
<ds:datastoreItem xmlns:ds="http://schemas.openxmlformats.org/officeDocument/2006/customXml" ds:itemID="{0A7B5097-61B5-4D43-94A6-B94ABD4936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1949</TotalTime>
  <Words>2066</Words>
  <Application>Microsoft Office PowerPoint</Application>
  <PresentationFormat>On-screen Show (4:3)</PresentationFormat>
  <Paragraphs>117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  Good Practice in Mathematics  at Key Stage 4  Arfer Dda mewn Mathemateg yng Nghyfnod Allweddol 4</vt:lpstr>
      <vt:lpstr>Background Cefndir</vt:lpstr>
      <vt:lpstr>Main findings  Prif ganfyddiadau</vt:lpstr>
      <vt:lpstr>Main findings  Prif ganfyddiadau</vt:lpstr>
      <vt:lpstr>Main findings  Prif ganfyddiadau</vt:lpstr>
      <vt:lpstr>Main findings  Prif ganfyddiadau</vt:lpstr>
      <vt:lpstr>Main findings  Prif ganfyddiadau</vt:lpstr>
      <vt:lpstr>Recommendations Argymhellion</vt:lpstr>
      <vt:lpstr>Recommendations Argymhellion</vt:lpstr>
      <vt:lpstr>Recommendations Argymhellion</vt:lpstr>
      <vt:lpstr>Best practice Arfer orau</vt:lpstr>
      <vt:lpstr>10 questions for providers 10 cwestiwn i ddarparwyr</vt:lpstr>
      <vt:lpstr>10 questions for providers 10 cwestiwn i ddarparwyr</vt:lpstr>
      <vt:lpstr> Web-link to full report:  www.  Dolen gyswllt i’r adroddiad llawn - Cymraeg:  www.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141</cp:revision>
  <dcterms:created xsi:type="dcterms:W3CDTF">2003-06-30T08:50:02Z</dcterms:created>
  <dcterms:modified xsi:type="dcterms:W3CDTF">2015-08-07T08:55:09Z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