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5" r:id="rId2"/>
    <p:sldId id="292" r:id="rId3"/>
    <p:sldId id="270" r:id="rId4"/>
    <p:sldId id="311" r:id="rId5"/>
    <p:sldId id="312" r:id="rId6"/>
    <p:sldId id="313" r:id="rId7"/>
    <p:sldId id="314" r:id="rId8"/>
    <p:sldId id="315" r:id="rId9"/>
    <p:sldId id="316" r:id="rId10"/>
    <p:sldId id="296" r:id="rId11"/>
    <p:sldId id="320" r:id="rId12"/>
    <p:sldId id="321" r:id="rId13"/>
    <p:sldId id="306" r:id="rId14"/>
    <p:sldId id="324" r:id="rId15"/>
    <p:sldId id="307" r:id="rId16"/>
    <p:sldId id="323" r:id="rId17"/>
    <p:sldId id="291" r:id="rId18"/>
    <p:sldId id="308" r:id="rId19"/>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6660" autoAdjust="0"/>
  </p:normalViewPr>
  <p:slideViewPr>
    <p:cSldViewPr>
      <p:cViewPr>
        <p:scale>
          <a:sx n="70" d="100"/>
          <a:sy n="70" d="100"/>
        </p:scale>
        <p:origin x="-2730" y="-1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34C64847-564B-4EAA-97FC-BEB0A0508D3D}"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5712CA66-CB02-4839-883F-2E77EDC9DE78}" type="slidenum">
              <a:rPr lang="en-US"/>
              <a:pPr>
                <a:defRPr/>
              </a:pPr>
              <a:t>‹#›</a:t>
            </a:fld>
            <a:endParaRPr lang="en-US"/>
          </a:p>
        </p:txBody>
      </p:sp>
    </p:spTree>
    <p:extLst>
      <p:ext uri="{BB962C8B-B14F-4D97-AF65-F5344CB8AC3E}">
        <p14:creationId xmlns:p14="http://schemas.microsoft.com/office/powerpoint/2010/main" val="4236960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5E2CD47-9E0A-423E-BE8D-9AE78BFF323D}"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eaLnBrk="1" fontAlgn="base" hangingPunct="1">
        <a:spcBef>
          <a:spcPct val="0"/>
        </a:spcBef>
        <a:spcAft>
          <a:spcPct val="0"/>
        </a:spcAft>
        <a:defRPr sz="4400">
          <a:solidFill>
            <a:srgbClr val="D60134"/>
          </a:solidFill>
          <a:latin typeface="Arial" charset="0"/>
        </a:defRPr>
      </a:lvl6pPr>
      <a:lvl7pPr marL="914400" algn="ctr" rtl="0" eaLnBrk="1" fontAlgn="base" hangingPunct="1">
        <a:spcBef>
          <a:spcPct val="0"/>
        </a:spcBef>
        <a:spcAft>
          <a:spcPct val="0"/>
        </a:spcAft>
        <a:defRPr sz="4400">
          <a:solidFill>
            <a:srgbClr val="D60134"/>
          </a:solidFill>
          <a:latin typeface="Arial" charset="0"/>
        </a:defRPr>
      </a:lvl7pPr>
      <a:lvl8pPr marL="1371600" algn="ctr" rtl="0" eaLnBrk="1" fontAlgn="base" hangingPunct="1">
        <a:spcBef>
          <a:spcPct val="0"/>
        </a:spcBef>
        <a:spcAft>
          <a:spcPct val="0"/>
        </a:spcAft>
        <a:defRPr sz="4400">
          <a:solidFill>
            <a:srgbClr val="D60134"/>
          </a:solidFill>
          <a:latin typeface="Arial" charset="0"/>
        </a:defRPr>
      </a:lvl8pPr>
      <a:lvl9pPr marL="1828800" algn="ctr" rtl="0" eaLnBrk="1" fontAlgn="base" hangingPunct="1">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eaLnBrk="1" fontAlgn="base" hangingPunct="1">
        <a:spcBef>
          <a:spcPct val="20000"/>
        </a:spcBef>
        <a:spcAft>
          <a:spcPct val="0"/>
        </a:spcAft>
        <a:buChar char="»"/>
        <a:defRPr sz="2000">
          <a:solidFill>
            <a:srgbClr val="015284"/>
          </a:solidFill>
          <a:latin typeface="+mn-lt"/>
        </a:defRPr>
      </a:lvl6pPr>
      <a:lvl7pPr marL="2971800" indent="-228600" algn="l" rtl="0" eaLnBrk="1" fontAlgn="base" hangingPunct="1">
        <a:spcBef>
          <a:spcPct val="20000"/>
        </a:spcBef>
        <a:spcAft>
          <a:spcPct val="0"/>
        </a:spcAft>
        <a:buChar char="»"/>
        <a:defRPr sz="2000">
          <a:solidFill>
            <a:srgbClr val="015284"/>
          </a:solidFill>
          <a:latin typeface="+mn-lt"/>
        </a:defRPr>
      </a:lvl7pPr>
      <a:lvl8pPr marL="3429000" indent="-228600" algn="l" rtl="0" eaLnBrk="1" fontAlgn="base" hangingPunct="1">
        <a:spcBef>
          <a:spcPct val="20000"/>
        </a:spcBef>
        <a:spcAft>
          <a:spcPct val="0"/>
        </a:spcAft>
        <a:buChar char="»"/>
        <a:defRPr sz="2000">
          <a:solidFill>
            <a:srgbClr val="015284"/>
          </a:solidFill>
          <a:latin typeface="+mn-lt"/>
        </a:defRPr>
      </a:lvl8pPr>
      <a:lvl9pPr marL="3886200" indent="-228600" algn="l" rtl="0" eaLnBrk="1" fontAlgn="base" hangingPunct="1">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a:xfrm>
            <a:off x="684213" y="3616325"/>
            <a:ext cx="7772400" cy="1143000"/>
          </a:xfrm>
        </p:spPr>
        <p:txBody>
          <a:bodyPr/>
          <a:lstStyle/>
          <a:p>
            <a:pPr eaLnBrk="1" hangingPunct="1"/>
            <a:r>
              <a:rPr lang="en-GB" sz="3600" smtClean="0"/>
              <a:t/>
            </a:r>
            <a:br>
              <a:rPr lang="en-GB" sz="3600" smtClean="0"/>
            </a:br>
            <a:r>
              <a:rPr lang="en-GB" sz="3600" smtClean="0"/>
              <a:t/>
            </a:r>
            <a:br>
              <a:rPr lang="en-GB" sz="3600" smtClean="0"/>
            </a:br>
            <a:r>
              <a:rPr lang="en-GB" sz="3600" b="1" smtClean="0"/>
              <a:t>Learner support services for pupils aged 14-16</a:t>
            </a:r>
            <a:br>
              <a:rPr lang="en-GB" sz="3600" b="1" smtClean="0"/>
            </a:br>
            <a:r>
              <a:rPr lang="en-GB" sz="3600" smtClean="0"/>
              <a:t/>
            </a:r>
            <a:br>
              <a:rPr lang="en-GB" sz="3600" smtClean="0"/>
            </a:br>
            <a:endParaRPr lang="en-GB" sz="3400" smtClean="0">
              <a:solidFill>
                <a:srgbClr val="015284"/>
              </a:solidFill>
            </a:endParaRPr>
          </a:p>
        </p:txBody>
      </p:sp>
      <p:sp>
        <p:nvSpPr>
          <p:cNvPr id="15364" name="Rectangle 1"/>
          <p:cNvSpPr>
            <a:spLocks noChangeArrowheads="1"/>
          </p:cNvSpPr>
          <p:nvPr/>
        </p:nvSpPr>
        <p:spPr bwMode="auto">
          <a:xfrm>
            <a:off x="1476375" y="1700213"/>
            <a:ext cx="6119813" cy="1739900"/>
          </a:xfrm>
          <a:prstGeom prst="rect">
            <a:avLst/>
          </a:prstGeom>
          <a:noFill/>
          <a:ln w="9525">
            <a:noFill/>
            <a:miter lim="800000"/>
            <a:headEnd/>
            <a:tailEnd/>
          </a:ln>
        </p:spPr>
        <p:txBody>
          <a:bodyPr>
            <a:spAutoFit/>
          </a:bodyPr>
          <a:lstStyle/>
          <a:p>
            <a:pPr algn="ctr"/>
            <a:r>
              <a:rPr lang="cy-GB" sz="3600" b="1">
                <a:solidFill>
                  <a:srgbClr val="015284"/>
                </a:solidFill>
              </a:rPr>
              <a:t>Gwasanaethau cymorth i ddysgwyr ar gyfer disgyblion 14-16 oed</a:t>
            </a:r>
            <a:endParaRPr lang="cy-GB" sz="3400" b="1">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588" y="404813"/>
            <a:ext cx="7772400" cy="863600"/>
          </a:xfrm>
        </p:spPr>
        <p:txBody>
          <a:bodyPr/>
          <a:lstStyle/>
          <a:p>
            <a:pPr eaLnBrk="1" hangingPunct="1"/>
            <a:r>
              <a:rPr lang="en-GB" sz="3200" dirty="0" err="1" smtClean="0">
                <a:solidFill>
                  <a:srgbClr val="015284"/>
                </a:solidFill>
              </a:rPr>
              <a:t>Argymhellion</a:t>
            </a:r>
            <a:r>
              <a:rPr lang="en-GB" sz="3200" dirty="0" smtClean="0">
                <a:solidFill>
                  <a:srgbClr val="015284"/>
                </a:solidFill>
              </a:rPr>
              <a:t/>
            </a:r>
            <a:br>
              <a:rPr lang="en-GB" sz="3200" dirty="0" smtClean="0">
                <a:solidFill>
                  <a:srgbClr val="015284"/>
                </a:solidFill>
              </a:rPr>
            </a:br>
            <a:r>
              <a:rPr lang="en-GB" sz="3200" dirty="0" smtClean="0"/>
              <a:t>Recommendations</a:t>
            </a:r>
            <a:br>
              <a:rPr lang="en-GB" sz="3200" dirty="0" smtClean="0"/>
            </a:br>
            <a:endParaRPr lang="en-US" sz="3200" dirty="0" smtClean="0">
              <a:solidFill>
                <a:srgbClr val="015284"/>
              </a:solidFill>
            </a:endParaRPr>
          </a:p>
        </p:txBody>
      </p:sp>
      <p:sp>
        <p:nvSpPr>
          <p:cNvPr id="24578" name="Rectangle 3"/>
          <p:cNvSpPr>
            <a:spLocks noGrp="1" noChangeArrowheads="1"/>
          </p:cNvSpPr>
          <p:nvPr>
            <p:ph type="body" sz="half" idx="1"/>
          </p:nvPr>
        </p:nvSpPr>
        <p:spPr>
          <a:xfrm>
            <a:off x="0" y="1341438"/>
            <a:ext cx="4681538" cy="5084762"/>
          </a:xfrm>
        </p:spPr>
        <p:txBody>
          <a:bodyPr/>
          <a:lstStyle/>
          <a:p>
            <a:pPr marL="0" indent="0" eaLnBrk="1" hangingPunct="1">
              <a:lnSpc>
                <a:spcPct val="80000"/>
              </a:lnSpc>
              <a:buFontTx/>
              <a:buNone/>
            </a:pPr>
            <a:r>
              <a:rPr lang="cy-GB" sz="2000" dirty="0" smtClean="0"/>
              <a:t>Dylai ysgolion:</a:t>
            </a:r>
          </a:p>
          <a:p>
            <a:pPr marL="0" indent="0" eaLnBrk="1" hangingPunct="1">
              <a:lnSpc>
                <a:spcPct val="80000"/>
              </a:lnSpc>
              <a:buFontTx/>
              <a:buNone/>
            </a:pPr>
            <a:endParaRPr lang="cy-GB" sz="2000" dirty="0" smtClean="0"/>
          </a:p>
          <a:p>
            <a:pPr marL="355600" indent="-355600" eaLnBrk="1" hangingPunct="1">
              <a:lnSpc>
                <a:spcPct val="80000"/>
              </a:lnSpc>
              <a:buFontTx/>
              <a:buNone/>
            </a:pPr>
            <a:r>
              <a:rPr lang="cy-GB" sz="1800" dirty="0" smtClean="0"/>
              <a:t>A1 ganolbwyntio gwasanaethau cymorth i ddysgwyr ar wella cyrhaeddiad disgyblion o ran ennill graddau uchel mewn TGAU Saesneg neu Gymraeg mamiaith ac mewn mathemateg;</a:t>
            </a:r>
          </a:p>
          <a:p>
            <a:pPr marL="355600" indent="-355600" eaLnBrk="1" hangingPunct="1">
              <a:lnSpc>
                <a:spcPct val="80000"/>
              </a:lnSpc>
              <a:buFontTx/>
              <a:buNone/>
            </a:pPr>
            <a:r>
              <a:rPr lang="cy-GB" sz="1800" dirty="0" smtClean="0"/>
              <a:t>A2 defnyddio dull mwy strategol ar gyfer gwasanaethau cymorth i ddysgwyr a chydlynu cyflwyno hyfforddi dysgu, cymorth personol, a chyngor ac arweiniad ar yrfaoedd; </a:t>
            </a:r>
          </a:p>
          <a:p>
            <a:pPr marL="355600" indent="-355600" eaLnBrk="1" hangingPunct="1">
              <a:lnSpc>
                <a:spcPct val="80000"/>
              </a:lnSpc>
              <a:buFontTx/>
              <a:buNone/>
            </a:pPr>
            <a:r>
              <a:rPr lang="cy-GB" sz="1800" dirty="0" smtClean="0"/>
              <a:t>A3 gwella cwmpas ac ansawdd cyngor ac arweiniad ar yrfaoedd; </a:t>
            </a:r>
          </a:p>
          <a:p>
            <a:pPr marL="355600" indent="-355600" eaLnBrk="1" hangingPunct="1">
              <a:lnSpc>
                <a:spcPct val="80000"/>
              </a:lnSpc>
              <a:buFontTx/>
              <a:buNone/>
            </a:pPr>
            <a:r>
              <a:rPr lang="cy-GB" sz="1800" dirty="0" smtClean="0"/>
              <a:t>A4 gwneud yn </a:t>
            </a:r>
            <a:r>
              <a:rPr lang="cy-GB" sz="1800" dirty="0" err="1" smtClean="0"/>
              <a:t>siwr</a:t>
            </a:r>
            <a:r>
              <a:rPr lang="cy-GB" sz="1800" dirty="0" smtClean="0"/>
              <a:t> bod pob disgybl yn cael trafodaethau rheolaidd gyda’r staff cymorth mwyaf priodol am eu cynnydd, eu dyheadau a’u llwybr dysgu, yn enwedig ar adegau allweddol ym Mlwyddyn 9 a Blwyddyn 11;</a:t>
            </a:r>
          </a:p>
          <a:p>
            <a:pPr marL="0" indent="0" eaLnBrk="1" hangingPunct="1">
              <a:lnSpc>
                <a:spcPct val="80000"/>
              </a:lnSpc>
              <a:buFontTx/>
              <a:buNone/>
            </a:pPr>
            <a:endParaRPr lang="cy-GB" sz="1800" dirty="0" smtClean="0"/>
          </a:p>
        </p:txBody>
      </p:sp>
      <p:sp>
        <p:nvSpPr>
          <p:cNvPr id="4" name="Rectangle 3"/>
          <p:cNvSpPr txBox="1">
            <a:spLocks noChangeArrowheads="1"/>
          </p:cNvSpPr>
          <p:nvPr/>
        </p:nvSpPr>
        <p:spPr bwMode="auto">
          <a:xfrm>
            <a:off x="4462463" y="1268413"/>
            <a:ext cx="4681537" cy="508476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kern="0" dirty="0" smtClean="0">
                <a:solidFill>
                  <a:srgbClr val="D60134"/>
                </a:solidFill>
              </a:rPr>
              <a:t>Schools should:</a:t>
            </a:r>
          </a:p>
          <a:p>
            <a:pPr marL="355600" indent="-355600">
              <a:buFontTx/>
              <a:buNone/>
              <a:defRPr/>
            </a:pPr>
            <a:r>
              <a:rPr lang="en-GB" sz="1800" kern="0" dirty="0" smtClean="0">
                <a:solidFill>
                  <a:srgbClr val="D60134"/>
                </a:solidFill>
              </a:rPr>
              <a:t>R1 focus learner support services on improving pupils’ attainment of high grades in GCSE English or Welsh first language and in mathematics;</a:t>
            </a:r>
          </a:p>
          <a:p>
            <a:pPr marL="355600" indent="-355600">
              <a:buFontTx/>
              <a:buNone/>
              <a:defRPr/>
            </a:pPr>
            <a:r>
              <a:rPr lang="en-GB" sz="1800" kern="0" dirty="0" smtClean="0">
                <a:solidFill>
                  <a:srgbClr val="D60134"/>
                </a:solidFill>
              </a:rPr>
              <a:t>R2  take a more strategic approach to learner support services and co-ordinate the delivery of learning coaching, personal support, and careers advice and guidance; </a:t>
            </a:r>
          </a:p>
          <a:p>
            <a:pPr marL="355600" indent="-355600">
              <a:buFontTx/>
              <a:buNone/>
              <a:defRPr/>
            </a:pPr>
            <a:r>
              <a:rPr lang="en-GB" sz="1800" kern="0" dirty="0" smtClean="0">
                <a:solidFill>
                  <a:srgbClr val="D60134"/>
                </a:solidFill>
              </a:rPr>
              <a:t>R3 improve the scope and quality of careers advice and guidance; </a:t>
            </a:r>
          </a:p>
          <a:p>
            <a:pPr marL="355600" indent="-355600">
              <a:buFontTx/>
              <a:buNone/>
              <a:defRPr/>
            </a:pPr>
            <a:r>
              <a:rPr lang="en-GB" sz="1800" kern="0" dirty="0" smtClean="0">
                <a:solidFill>
                  <a:srgbClr val="D60134"/>
                </a:solidFill>
              </a:rPr>
              <a:t>R4 make sure that all pupils have regular discussions with the most appropriate support staff about their progress, aspirations and learning pathway, especially at key points in Year 9 and Year 11;</a:t>
            </a:r>
            <a:endParaRPr lang="en-GB" sz="1800" kern="0" dirty="0">
              <a:solidFill>
                <a:srgbClr val="D6013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88" y="765175"/>
            <a:ext cx="7772400" cy="719138"/>
          </a:xfrm>
        </p:spPr>
        <p:txBody>
          <a:bodyPr/>
          <a:lstStyle/>
          <a:p>
            <a:pPr eaLnBrk="1" hangingPunct="1"/>
            <a:r>
              <a:rPr lang="en-GB" sz="3200" smtClean="0">
                <a:solidFill>
                  <a:srgbClr val="015284"/>
                </a:solidFill>
              </a:rPr>
              <a:t>Argymhellion</a:t>
            </a:r>
            <a:br>
              <a:rPr lang="en-GB"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5602" name="Rectangle 3"/>
          <p:cNvSpPr>
            <a:spLocks noGrp="1" noChangeArrowheads="1"/>
          </p:cNvSpPr>
          <p:nvPr>
            <p:ph type="body" sz="half" idx="1"/>
          </p:nvPr>
        </p:nvSpPr>
        <p:spPr>
          <a:xfrm>
            <a:off x="0" y="1700213"/>
            <a:ext cx="4681538" cy="4652962"/>
          </a:xfrm>
        </p:spPr>
        <p:txBody>
          <a:bodyPr/>
          <a:lstStyle/>
          <a:p>
            <a:pPr marL="450850" indent="-450850" eaLnBrk="1" hangingPunct="1">
              <a:buFontTx/>
              <a:buNone/>
            </a:pPr>
            <a:r>
              <a:rPr lang="cy-GB" sz="2000" dirty="0" smtClean="0"/>
              <a:t>A5 darparu hyfforddiant a gwybodaeth reolaidd a chyfoes i bob aelod o staff sy’n rhoi cyngor ac arweiniad; </a:t>
            </a:r>
          </a:p>
          <a:p>
            <a:pPr marL="450850" indent="-450850" eaLnBrk="1" hangingPunct="1"/>
            <a:endParaRPr lang="cy-GB" sz="2000" dirty="0" smtClean="0"/>
          </a:p>
          <a:p>
            <a:pPr marL="450850" indent="-450850" eaLnBrk="1" hangingPunct="1">
              <a:buFontTx/>
              <a:buNone/>
            </a:pPr>
            <a:r>
              <a:rPr lang="cy-GB" sz="2000" dirty="0" smtClean="0"/>
              <a:t>A6 arfarnu effaith gwasanaethau cymorth i ddysgwyr ar ddeilliannau; a</a:t>
            </a:r>
          </a:p>
          <a:p>
            <a:pPr marL="450850" indent="-450850" eaLnBrk="1" hangingPunct="1"/>
            <a:endParaRPr lang="cy-GB" sz="2000" dirty="0" smtClean="0"/>
          </a:p>
          <a:p>
            <a:pPr marL="450850" indent="-450850" eaLnBrk="1" hangingPunct="1">
              <a:buFontTx/>
              <a:buNone/>
            </a:pPr>
            <a:r>
              <a:rPr lang="cy-GB" sz="2000" dirty="0" smtClean="0"/>
              <a:t>A7 chynllunio ar gyfer gostyngiadau posibl mewn cyllid ar gyfer cymorth allanol er mwyn cynnal lefelau presennol cymorth i ddysgwyr. </a:t>
            </a:r>
          </a:p>
          <a:p>
            <a:pPr marL="0" indent="0" eaLnBrk="1" hangingPunct="1">
              <a:buFontTx/>
              <a:buNone/>
            </a:pPr>
            <a:endParaRPr lang="cy-GB" sz="2000" dirty="0" smtClean="0"/>
          </a:p>
        </p:txBody>
      </p:sp>
      <p:sp>
        <p:nvSpPr>
          <p:cNvPr id="4" name="Rectangle 3"/>
          <p:cNvSpPr txBox="1">
            <a:spLocks noChangeArrowheads="1"/>
          </p:cNvSpPr>
          <p:nvPr/>
        </p:nvSpPr>
        <p:spPr bwMode="auto">
          <a:xfrm>
            <a:off x="4498975" y="1863725"/>
            <a:ext cx="4681538" cy="4652963"/>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450850" indent="-450850">
              <a:buFontTx/>
              <a:buNone/>
              <a:defRPr/>
            </a:pPr>
            <a:r>
              <a:rPr lang="en-GB" sz="2000" kern="0" dirty="0" smtClean="0">
                <a:solidFill>
                  <a:srgbClr val="D60134"/>
                </a:solidFill>
              </a:rPr>
              <a:t>R5 provide all staff involved in giving advice and guidance with regular and up-to-date training and information; </a:t>
            </a:r>
          </a:p>
          <a:p>
            <a:pPr marL="450850" indent="-450850">
              <a:buFontTx/>
              <a:buNone/>
              <a:defRPr/>
            </a:pPr>
            <a:endParaRPr lang="en-GB" sz="2000" kern="0" dirty="0" smtClean="0">
              <a:solidFill>
                <a:srgbClr val="D60134"/>
              </a:solidFill>
            </a:endParaRPr>
          </a:p>
          <a:p>
            <a:pPr marL="450850" indent="-450850">
              <a:buFontTx/>
              <a:buNone/>
              <a:defRPr/>
            </a:pPr>
            <a:r>
              <a:rPr lang="en-GB" sz="2000" kern="0" dirty="0" smtClean="0">
                <a:solidFill>
                  <a:srgbClr val="D60134"/>
                </a:solidFill>
              </a:rPr>
              <a:t>R6 evaluate the impact of learner support services on outcomes; and</a:t>
            </a:r>
          </a:p>
          <a:p>
            <a:pPr marL="450850" indent="-450850">
              <a:buFontTx/>
              <a:buNone/>
              <a:defRPr/>
            </a:pPr>
            <a:endParaRPr lang="en-GB" sz="2000" kern="0" dirty="0" smtClean="0">
              <a:solidFill>
                <a:srgbClr val="D60134"/>
              </a:solidFill>
            </a:endParaRPr>
          </a:p>
          <a:p>
            <a:pPr marL="450850" indent="-450850">
              <a:buFontTx/>
              <a:buNone/>
              <a:defRPr/>
            </a:pPr>
            <a:r>
              <a:rPr lang="en-GB" sz="2000" kern="0" dirty="0" smtClean="0">
                <a:solidFill>
                  <a:srgbClr val="D60134"/>
                </a:solidFill>
              </a:rPr>
              <a:t>R7 plan for possible reductions in funding for external support so as to sustain current levels of learner support. </a:t>
            </a:r>
            <a:endParaRPr lang="en-GB" sz="2000" kern="0" dirty="0">
              <a:solidFill>
                <a:srgbClr val="D6013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en-GB" sz="3200" smtClean="0">
                <a:solidFill>
                  <a:srgbClr val="015284"/>
                </a:solidFill>
              </a:rPr>
              <a:t>Argymhellion</a:t>
            </a:r>
            <a:br>
              <a:rPr lang="en-GB" sz="3200" smtClean="0">
                <a:solidFill>
                  <a:srgbClr val="015284"/>
                </a:solidFill>
              </a:rPr>
            </a:br>
            <a:r>
              <a:rPr lang="en-GB" sz="3200" smtClean="0"/>
              <a:t>Recommendations</a:t>
            </a:r>
            <a:endParaRPr lang="en-US" sz="3200" smtClean="0">
              <a:solidFill>
                <a:srgbClr val="015284"/>
              </a:solidFill>
            </a:endParaRPr>
          </a:p>
        </p:txBody>
      </p:sp>
      <p:sp>
        <p:nvSpPr>
          <p:cNvPr id="26626" name="Rectangle 3"/>
          <p:cNvSpPr>
            <a:spLocks noGrp="1" noChangeArrowheads="1"/>
          </p:cNvSpPr>
          <p:nvPr>
            <p:ph type="body" sz="half" idx="1"/>
          </p:nvPr>
        </p:nvSpPr>
        <p:spPr>
          <a:xfrm>
            <a:off x="0" y="1773238"/>
            <a:ext cx="4681538" cy="4579937"/>
          </a:xfrm>
        </p:spPr>
        <p:txBody>
          <a:bodyPr/>
          <a:lstStyle/>
          <a:p>
            <a:pPr marL="0" indent="0" eaLnBrk="1" hangingPunct="1">
              <a:buFontTx/>
              <a:buNone/>
            </a:pPr>
            <a:r>
              <a:rPr lang="cy-GB" sz="2000" dirty="0" smtClean="0"/>
              <a:t>Dylai awdurdodau lleol:</a:t>
            </a:r>
          </a:p>
          <a:p>
            <a:pPr marL="0" indent="0" eaLnBrk="1" hangingPunct="1">
              <a:buFontTx/>
              <a:buNone/>
            </a:pPr>
            <a:endParaRPr lang="cy-GB" sz="2000" dirty="0" smtClean="0"/>
          </a:p>
          <a:p>
            <a:pPr marL="450850" indent="-450850" eaLnBrk="1" hangingPunct="1">
              <a:buFontTx/>
              <a:buNone/>
            </a:pPr>
            <a:r>
              <a:rPr lang="cy-GB" sz="2000" dirty="0" smtClean="0"/>
              <a:t>A8 arwain a chydlynu partneriaethau i gefnogi ysgolion sydd â gwasanaethau cymorth allanol. </a:t>
            </a:r>
          </a:p>
          <a:p>
            <a:pPr marL="0" indent="0" eaLnBrk="1" hangingPunct="1"/>
            <a:endParaRPr lang="cy-GB" sz="2000" dirty="0" smtClean="0"/>
          </a:p>
          <a:p>
            <a:pPr marL="0" indent="0" eaLnBrk="1" hangingPunct="1">
              <a:buFontTx/>
              <a:buNone/>
            </a:pPr>
            <a:r>
              <a:rPr lang="cy-GB" sz="2000" dirty="0" smtClean="0"/>
              <a:t>Dylai Llywodraeth Cymru:</a:t>
            </a:r>
          </a:p>
          <a:p>
            <a:pPr marL="450850" indent="-450850" eaLnBrk="1" hangingPunct="1">
              <a:buFontTx/>
              <a:buNone/>
            </a:pPr>
            <a:r>
              <a:rPr lang="cy-GB" sz="2000" dirty="0" smtClean="0"/>
              <a:t>A9 ddiweddaru ei harweiniad i ysgolion ar gyngor ac arweiniad ar yrfaoedd i adlewyrchu’r newidiadau diweddar i rôl Gyrfa Cymru.</a:t>
            </a:r>
          </a:p>
          <a:p>
            <a:pPr marL="0" indent="0" eaLnBrk="1" hangingPunct="1">
              <a:buFontTx/>
              <a:buNone/>
            </a:pPr>
            <a:endParaRPr lang="cy-GB" sz="2000" dirty="0" smtClean="0"/>
          </a:p>
        </p:txBody>
      </p:sp>
      <p:sp>
        <p:nvSpPr>
          <p:cNvPr id="4" name="Rectangle 3"/>
          <p:cNvSpPr txBox="1">
            <a:spLocks noChangeArrowheads="1"/>
          </p:cNvSpPr>
          <p:nvPr/>
        </p:nvSpPr>
        <p:spPr bwMode="auto">
          <a:xfrm>
            <a:off x="4425950" y="1925638"/>
            <a:ext cx="4681538" cy="4579937"/>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kern="0" dirty="0" smtClean="0">
                <a:solidFill>
                  <a:srgbClr val="D60134"/>
                </a:solidFill>
              </a:rPr>
              <a:t>Local authorities should:</a:t>
            </a:r>
          </a:p>
          <a:p>
            <a:pPr marL="0" indent="0">
              <a:buFontTx/>
              <a:buNone/>
              <a:defRPr/>
            </a:pPr>
            <a:endParaRPr lang="en-GB" sz="2000" kern="0" dirty="0" smtClean="0">
              <a:solidFill>
                <a:srgbClr val="D60134"/>
              </a:solidFill>
            </a:endParaRPr>
          </a:p>
          <a:p>
            <a:pPr marL="450850" indent="-450850">
              <a:buFontTx/>
              <a:buNone/>
              <a:defRPr/>
            </a:pPr>
            <a:r>
              <a:rPr lang="en-GB" sz="2000" kern="0" dirty="0" smtClean="0">
                <a:solidFill>
                  <a:srgbClr val="D60134"/>
                </a:solidFill>
              </a:rPr>
              <a:t>R8 lead and co-ordinate partnerships to support schools with external support services. </a:t>
            </a:r>
          </a:p>
          <a:p>
            <a:pPr marL="0" indent="0">
              <a:buFontTx/>
              <a:buNone/>
              <a:defRPr/>
            </a:pPr>
            <a:endParaRPr lang="en-GB" sz="2000" kern="0" dirty="0" smtClean="0">
              <a:solidFill>
                <a:srgbClr val="D60134"/>
              </a:solidFill>
            </a:endParaRPr>
          </a:p>
          <a:p>
            <a:pPr marL="0" indent="0">
              <a:buFontTx/>
              <a:buNone/>
              <a:defRPr/>
            </a:pPr>
            <a:r>
              <a:rPr lang="en-GB" sz="2000" kern="0" dirty="0" smtClean="0">
                <a:solidFill>
                  <a:srgbClr val="D60134"/>
                </a:solidFill>
              </a:rPr>
              <a:t>Welsh Government should:</a:t>
            </a:r>
          </a:p>
          <a:p>
            <a:pPr marL="450850" indent="-450850">
              <a:buFontTx/>
              <a:buNone/>
              <a:defRPr/>
            </a:pPr>
            <a:r>
              <a:rPr lang="en-GB" sz="2000" kern="0" dirty="0" smtClean="0">
                <a:solidFill>
                  <a:srgbClr val="D60134"/>
                </a:solidFill>
              </a:rPr>
              <a:t>R9 update its guidance to schools on careers advice and guidance to reflect the recent changes to the role of Careers Wales.</a:t>
            </a:r>
          </a:p>
          <a:p>
            <a:pPr marL="0" indent="0">
              <a:buFontTx/>
              <a:buNone/>
              <a:defRPr/>
            </a:pPr>
            <a:r>
              <a:rPr lang="en-GB" sz="2000" kern="0" dirty="0" smtClean="0">
                <a:solidFill>
                  <a:srgbClr val="D60134"/>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4213" y="0"/>
            <a:ext cx="7339012" cy="1196975"/>
          </a:xfrm>
        </p:spPr>
        <p:txBody>
          <a:bodyPr/>
          <a:lstStyle/>
          <a:p>
            <a:pPr eaLnBrk="1" hangingPunct="1"/>
            <a:r>
              <a:rPr lang="en-GB" sz="4000" dirty="0" smtClean="0"/>
              <a:t/>
            </a:r>
            <a:br>
              <a:rPr lang="en-GB" sz="4000" dirty="0" smtClean="0"/>
            </a:br>
            <a:r>
              <a:rPr lang="en-GB" sz="4000" dirty="0" err="1" smtClean="0">
                <a:solidFill>
                  <a:srgbClr val="015284"/>
                </a:solidFill>
              </a:rPr>
              <a:t>Arfer</a:t>
            </a:r>
            <a:r>
              <a:rPr lang="en-GB" sz="4000" dirty="0" smtClean="0">
                <a:solidFill>
                  <a:srgbClr val="015284"/>
                </a:solidFill>
              </a:rPr>
              <a:t> </a:t>
            </a:r>
            <a:r>
              <a:rPr lang="en-GB" sz="4000" dirty="0" err="1" smtClean="0">
                <a:solidFill>
                  <a:srgbClr val="015284"/>
                </a:solidFill>
              </a:rPr>
              <a:t>orau</a:t>
            </a:r>
            <a:r>
              <a:rPr lang="en-GB" sz="4000" dirty="0" smtClean="0">
                <a:solidFill>
                  <a:srgbClr val="015284"/>
                </a:solidFill>
              </a:rPr>
              <a:t/>
            </a:r>
            <a:br>
              <a:rPr lang="en-GB" sz="4000" dirty="0" smtClean="0">
                <a:solidFill>
                  <a:srgbClr val="015284"/>
                </a:solidFill>
              </a:rPr>
            </a:br>
            <a:r>
              <a:rPr lang="en-GB" sz="4000" dirty="0" smtClean="0"/>
              <a:t>Best practice</a:t>
            </a:r>
            <a:endParaRPr lang="en-GB" sz="4000" dirty="0" smtClean="0">
              <a:solidFill>
                <a:srgbClr val="015284"/>
              </a:solidFill>
            </a:endParaRPr>
          </a:p>
        </p:txBody>
      </p:sp>
      <p:sp>
        <p:nvSpPr>
          <p:cNvPr id="15363" name="Content Placeholder 2"/>
          <p:cNvSpPr>
            <a:spLocks noGrp="1"/>
          </p:cNvSpPr>
          <p:nvPr>
            <p:ph sz="half" idx="1"/>
          </p:nvPr>
        </p:nvSpPr>
        <p:spPr>
          <a:xfrm>
            <a:off x="4427538" y="1412875"/>
            <a:ext cx="4457700" cy="5445125"/>
          </a:xfrm>
        </p:spPr>
        <p:txBody>
          <a:bodyPr/>
          <a:lstStyle/>
          <a:p>
            <a:pPr marL="0" indent="0" eaLnBrk="1" hangingPunct="1">
              <a:buFontTx/>
              <a:buNone/>
              <a:defRPr/>
            </a:pPr>
            <a:r>
              <a:rPr lang="en-GB" sz="2000" dirty="0" smtClean="0">
                <a:solidFill>
                  <a:srgbClr val="D60134"/>
                </a:solidFill>
              </a:rPr>
              <a:t>There are three case </a:t>
            </a:r>
            <a:r>
              <a:rPr lang="en-GB" sz="2000" dirty="0">
                <a:solidFill>
                  <a:srgbClr val="D60134"/>
                </a:solidFill>
              </a:rPr>
              <a:t>studies </a:t>
            </a:r>
            <a:r>
              <a:rPr lang="en-GB" sz="2000" dirty="0" smtClean="0">
                <a:solidFill>
                  <a:srgbClr val="D60134"/>
                </a:solidFill>
              </a:rPr>
              <a:t>that describe schools </a:t>
            </a:r>
            <a:r>
              <a:rPr lang="en-GB" sz="2000" dirty="0">
                <a:solidFill>
                  <a:srgbClr val="D60134"/>
                </a:solidFill>
              </a:rPr>
              <a:t>where there is a clear strategic approach to the provision of learner support.  </a:t>
            </a:r>
            <a:endParaRPr lang="en-GB" sz="2000" dirty="0" smtClean="0">
              <a:solidFill>
                <a:srgbClr val="D60134"/>
              </a:solidFill>
            </a:endParaRPr>
          </a:p>
          <a:p>
            <a:pPr marL="0" indent="0" eaLnBrk="1" hangingPunct="1">
              <a:buFontTx/>
              <a:buNone/>
              <a:defRPr/>
            </a:pPr>
            <a:r>
              <a:rPr lang="en-GB" sz="2000" dirty="0" smtClean="0">
                <a:solidFill>
                  <a:srgbClr val="D60134"/>
                </a:solidFill>
              </a:rPr>
              <a:t>They </a:t>
            </a:r>
            <a:r>
              <a:rPr lang="en-GB" sz="2000" dirty="0">
                <a:solidFill>
                  <a:srgbClr val="D60134"/>
                </a:solidFill>
              </a:rPr>
              <a:t>face different challenges, but their provision has some common features: </a:t>
            </a:r>
          </a:p>
          <a:p>
            <a:pPr eaLnBrk="1" hangingPunct="1">
              <a:defRPr/>
            </a:pPr>
            <a:r>
              <a:rPr lang="en-GB" sz="2000" dirty="0" smtClean="0">
                <a:solidFill>
                  <a:srgbClr val="D60134"/>
                </a:solidFill>
              </a:rPr>
              <a:t>data </a:t>
            </a:r>
            <a:r>
              <a:rPr lang="en-GB" sz="2000" dirty="0">
                <a:solidFill>
                  <a:srgbClr val="D60134"/>
                </a:solidFill>
              </a:rPr>
              <a:t>is well used to track, identify needs and monitor progress; </a:t>
            </a:r>
          </a:p>
          <a:p>
            <a:pPr eaLnBrk="1" hangingPunct="1">
              <a:defRPr/>
            </a:pPr>
            <a:r>
              <a:rPr lang="en-GB" sz="2000" dirty="0" smtClean="0">
                <a:solidFill>
                  <a:srgbClr val="D60134"/>
                </a:solidFill>
              </a:rPr>
              <a:t>teams </a:t>
            </a:r>
            <a:r>
              <a:rPr lang="en-GB" sz="2000" dirty="0">
                <a:solidFill>
                  <a:srgbClr val="D60134"/>
                </a:solidFill>
              </a:rPr>
              <a:t>are well co-ordinated; </a:t>
            </a:r>
          </a:p>
          <a:p>
            <a:pPr eaLnBrk="1" hangingPunct="1">
              <a:defRPr/>
            </a:pPr>
            <a:r>
              <a:rPr lang="en-GB" sz="2000" dirty="0" smtClean="0">
                <a:solidFill>
                  <a:srgbClr val="D60134"/>
                </a:solidFill>
              </a:rPr>
              <a:t>staff </a:t>
            </a:r>
            <a:r>
              <a:rPr lang="en-GB" sz="2000" dirty="0">
                <a:solidFill>
                  <a:srgbClr val="D60134"/>
                </a:solidFill>
              </a:rPr>
              <a:t>are well trained for their roles in the process; </a:t>
            </a:r>
          </a:p>
          <a:p>
            <a:pPr eaLnBrk="1" hangingPunct="1">
              <a:defRPr/>
            </a:pPr>
            <a:r>
              <a:rPr lang="en-GB" sz="2000" dirty="0" smtClean="0">
                <a:solidFill>
                  <a:srgbClr val="D60134"/>
                </a:solidFill>
              </a:rPr>
              <a:t>impact </a:t>
            </a:r>
            <a:r>
              <a:rPr lang="en-GB" sz="2000" dirty="0">
                <a:solidFill>
                  <a:srgbClr val="D60134"/>
                </a:solidFill>
              </a:rPr>
              <a:t>is carefully evaluated; and </a:t>
            </a:r>
          </a:p>
          <a:p>
            <a:pPr eaLnBrk="1" hangingPunct="1">
              <a:defRPr/>
            </a:pPr>
            <a:r>
              <a:rPr lang="en-GB" sz="2000" dirty="0">
                <a:solidFill>
                  <a:srgbClr val="D60134"/>
                </a:solidFill>
              </a:rPr>
              <a:t>t</a:t>
            </a:r>
            <a:r>
              <a:rPr lang="en-GB" sz="2000" dirty="0" smtClean="0">
                <a:solidFill>
                  <a:srgbClr val="D60134"/>
                </a:solidFill>
              </a:rPr>
              <a:t>he </a:t>
            </a:r>
            <a:r>
              <a:rPr lang="en-GB" sz="2000" dirty="0">
                <a:solidFill>
                  <a:srgbClr val="D60134"/>
                </a:solidFill>
              </a:rPr>
              <a:t>process starts early and involves pupils well. </a:t>
            </a:r>
            <a:endParaRPr lang="en-GB" sz="2000" dirty="0" smtClean="0">
              <a:solidFill>
                <a:srgbClr val="D60134"/>
              </a:solidFill>
            </a:endParaRPr>
          </a:p>
        </p:txBody>
      </p:sp>
      <p:sp>
        <p:nvSpPr>
          <p:cNvPr id="27651" name="Content Placeholder 3"/>
          <p:cNvSpPr>
            <a:spLocks noGrp="1"/>
          </p:cNvSpPr>
          <p:nvPr>
            <p:ph sz="half" idx="2"/>
          </p:nvPr>
        </p:nvSpPr>
        <p:spPr>
          <a:xfrm>
            <a:off x="250825" y="1344613"/>
            <a:ext cx="4318000" cy="5516562"/>
          </a:xfrm>
        </p:spPr>
        <p:txBody>
          <a:bodyPr/>
          <a:lstStyle/>
          <a:p>
            <a:pPr marL="0" indent="0" eaLnBrk="1" hangingPunct="1">
              <a:buFontTx/>
              <a:buNone/>
            </a:pPr>
            <a:r>
              <a:rPr lang="cy-GB" sz="2000" dirty="0" smtClean="0"/>
              <a:t>Mae tair astudiaeth achos sy’n disgrifio ysgolion lle mae dull strategol clir ar gyfer darparu cymorth i ddysgwyr.  </a:t>
            </a:r>
          </a:p>
          <a:p>
            <a:pPr marL="0" indent="0" eaLnBrk="1" hangingPunct="1">
              <a:buFontTx/>
              <a:buNone/>
            </a:pPr>
            <a:r>
              <a:rPr lang="cy-GB" sz="2000" dirty="0" smtClean="0"/>
              <a:t>Maent yn wynebu gwahanol heriau, ond mae eu darpariaeth yn cynnwys rhai nodweddion cyffredin, sef: </a:t>
            </a:r>
          </a:p>
          <a:p>
            <a:pPr marL="177800" indent="-177800" eaLnBrk="1" hangingPunct="1"/>
            <a:r>
              <a:rPr lang="cy-GB" sz="2000" dirty="0" smtClean="0"/>
              <a:t>defnyddir data yn dda i olrhain, nodi anghenion a monitro cynnydd; </a:t>
            </a:r>
          </a:p>
          <a:p>
            <a:pPr marL="177800" indent="-177800" eaLnBrk="1" hangingPunct="1"/>
            <a:r>
              <a:rPr lang="cy-GB" sz="2000" dirty="0" smtClean="0"/>
              <a:t>caiff timau eu cydlynu’n dda; </a:t>
            </a:r>
          </a:p>
          <a:p>
            <a:pPr marL="177800" indent="-177800" eaLnBrk="1" hangingPunct="1"/>
            <a:r>
              <a:rPr lang="cy-GB" sz="2000" dirty="0" smtClean="0"/>
              <a:t>mae staff wedi eu hyfforddi’n dda ar gyfer eu rolau yn y broses; </a:t>
            </a:r>
          </a:p>
          <a:p>
            <a:pPr marL="177800" indent="-177800" eaLnBrk="1" hangingPunct="1"/>
            <a:r>
              <a:rPr lang="cy-GB" sz="2000" dirty="0" smtClean="0"/>
              <a:t>caiff effaith ei harfarnu’n glir; ac </a:t>
            </a:r>
          </a:p>
          <a:p>
            <a:pPr marL="177800" indent="-177800" eaLnBrk="1" hangingPunct="1"/>
            <a:r>
              <a:rPr lang="cy-GB" sz="2000" dirty="0" smtClean="0"/>
              <a:t> mae’r broses yn dechrau’n gynnar ac yn cynnwys disgyblion yn dda. </a:t>
            </a:r>
          </a:p>
          <a:p>
            <a:pPr marL="0" indent="0" eaLnBrk="1" hangingPunct="1">
              <a:buFontTx/>
              <a:buNone/>
            </a:pPr>
            <a:endParaRPr lang="cy-GB"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4213" y="692150"/>
            <a:ext cx="5616575" cy="1152525"/>
          </a:xfrm>
        </p:spPr>
        <p:txBody>
          <a:bodyPr/>
          <a:lstStyle/>
          <a:p>
            <a:pPr eaLnBrk="1" hangingPunct="1"/>
            <a:r>
              <a:rPr lang="en-GB" smtClean="0">
                <a:solidFill>
                  <a:srgbClr val="015284"/>
                </a:solidFill>
              </a:rPr>
              <a:t>Arfer orau</a:t>
            </a:r>
            <a:br>
              <a:rPr lang="en-GB" smtClean="0">
                <a:solidFill>
                  <a:srgbClr val="015284"/>
                </a:solidFill>
              </a:rPr>
            </a:br>
            <a:r>
              <a:rPr lang="en-GB" smtClean="0"/>
              <a:t>Best practice</a:t>
            </a:r>
            <a:br>
              <a:rPr lang="en-GB" smtClean="0"/>
            </a:br>
            <a:endParaRPr lang="en-GB" smtClean="0"/>
          </a:p>
        </p:txBody>
      </p:sp>
      <p:sp>
        <p:nvSpPr>
          <p:cNvPr id="3" name="Content Placeholder 2"/>
          <p:cNvSpPr>
            <a:spLocks noGrp="1"/>
          </p:cNvSpPr>
          <p:nvPr>
            <p:ph sz="half" idx="1"/>
          </p:nvPr>
        </p:nvSpPr>
        <p:spPr>
          <a:xfrm>
            <a:off x="4643438" y="1772815"/>
            <a:ext cx="4170362" cy="5085185"/>
          </a:xfrm>
        </p:spPr>
        <p:txBody>
          <a:bodyPr/>
          <a:lstStyle/>
          <a:p>
            <a:pPr marL="0" indent="0" eaLnBrk="1" hangingPunct="1">
              <a:buFontTx/>
              <a:buNone/>
              <a:defRPr/>
            </a:pPr>
            <a:r>
              <a:rPr lang="en-GB" sz="2000" dirty="0" smtClean="0">
                <a:solidFill>
                  <a:srgbClr val="D60134"/>
                </a:solidFill>
              </a:rPr>
              <a:t>At </a:t>
            </a:r>
            <a:r>
              <a:rPr lang="en-GB" sz="2000" dirty="0" err="1" smtClean="0">
                <a:solidFill>
                  <a:srgbClr val="D60134"/>
                </a:solidFill>
              </a:rPr>
              <a:t>Cwmtawe</a:t>
            </a:r>
            <a:r>
              <a:rPr lang="en-GB" sz="2000" dirty="0" smtClean="0">
                <a:solidFill>
                  <a:srgbClr val="D60134"/>
                </a:solidFill>
              </a:rPr>
              <a:t> Community School:</a:t>
            </a:r>
          </a:p>
          <a:p>
            <a:pPr eaLnBrk="1" hangingPunct="1">
              <a:defRPr/>
            </a:pPr>
            <a:r>
              <a:rPr lang="en-GB" sz="1600" dirty="0">
                <a:solidFill>
                  <a:srgbClr val="D60134"/>
                </a:solidFill>
              </a:rPr>
              <a:t>a</a:t>
            </a:r>
            <a:r>
              <a:rPr lang="en-GB" sz="1600" dirty="0" smtClean="0">
                <a:solidFill>
                  <a:srgbClr val="D60134"/>
                </a:solidFill>
              </a:rPr>
              <a:t>ll pupils </a:t>
            </a:r>
            <a:r>
              <a:rPr lang="en-GB" sz="1600" dirty="0">
                <a:solidFill>
                  <a:srgbClr val="D60134"/>
                </a:solidFill>
              </a:rPr>
              <a:t>in key stage 4 are seen individually each week to review performance and set new </a:t>
            </a:r>
            <a:r>
              <a:rPr lang="en-GB" sz="1600" dirty="0" smtClean="0">
                <a:solidFill>
                  <a:srgbClr val="D60134"/>
                </a:solidFill>
              </a:rPr>
              <a:t>targets; and</a:t>
            </a:r>
          </a:p>
          <a:p>
            <a:pPr eaLnBrk="1" hangingPunct="1">
              <a:defRPr/>
            </a:pPr>
            <a:r>
              <a:rPr lang="en-GB" sz="1600" dirty="0">
                <a:solidFill>
                  <a:srgbClr val="D60134"/>
                </a:solidFill>
              </a:rPr>
              <a:t>p</a:t>
            </a:r>
            <a:r>
              <a:rPr lang="en-GB" sz="1600" dirty="0" smtClean="0">
                <a:solidFill>
                  <a:srgbClr val="D60134"/>
                </a:solidFill>
              </a:rPr>
              <a:t>upils </a:t>
            </a:r>
            <a:r>
              <a:rPr lang="en-GB" sz="1600" dirty="0">
                <a:solidFill>
                  <a:srgbClr val="D60134"/>
                </a:solidFill>
              </a:rPr>
              <a:t>are very comfortable with the concept of personal targets and being measured against these.  They are positive about how the process helps them to improve performance.  This prepares them well for the world of work.  </a:t>
            </a:r>
            <a:endParaRPr lang="en-GB" sz="1600" dirty="0" smtClean="0">
              <a:solidFill>
                <a:srgbClr val="D60134"/>
              </a:solidFill>
            </a:endParaRPr>
          </a:p>
          <a:p>
            <a:pPr marL="0" indent="0" eaLnBrk="1" hangingPunct="1">
              <a:buFontTx/>
              <a:buNone/>
              <a:defRPr/>
            </a:pPr>
            <a:endParaRPr lang="en-GB" sz="1600" dirty="0" smtClean="0">
              <a:solidFill>
                <a:srgbClr val="D60134"/>
              </a:solidFill>
            </a:endParaRPr>
          </a:p>
          <a:p>
            <a:pPr marL="0" indent="0" eaLnBrk="1" hangingPunct="1">
              <a:buFontTx/>
              <a:buNone/>
              <a:defRPr/>
            </a:pPr>
            <a:r>
              <a:rPr lang="en-GB" sz="1600" dirty="0" smtClean="0">
                <a:solidFill>
                  <a:srgbClr val="D60134"/>
                </a:solidFill>
              </a:rPr>
              <a:t>Over </a:t>
            </a:r>
            <a:r>
              <a:rPr lang="en-GB" sz="1600" dirty="0">
                <a:solidFill>
                  <a:srgbClr val="D60134"/>
                </a:solidFill>
              </a:rPr>
              <a:t>the last five years, the school has been in the top quarter of similar schools for nearly all the key </a:t>
            </a:r>
            <a:r>
              <a:rPr lang="en-GB" sz="1600" dirty="0" smtClean="0">
                <a:solidFill>
                  <a:srgbClr val="D60134"/>
                </a:solidFill>
              </a:rPr>
              <a:t>indicators, including attendance in </a:t>
            </a:r>
            <a:r>
              <a:rPr lang="en-GB" sz="1600" dirty="0">
                <a:solidFill>
                  <a:srgbClr val="D60134"/>
                </a:solidFill>
              </a:rPr>
              <a:t>key stage 4 and there has been a constant trend of improvement. </a:t>
            </a:r>
          </a:p>
        </p:txBody>
      </p:sp>
      <p:sp>
        <p:nvSpPr>
          <p:cNvPr id="28675" name="Content Placeholder 3"/>
          <p:cNvSpPr>
            <a:spLocks noGrp="1"/>
          </p:cNvSpPr>
          <p:nvPr>
            <p:ph sz="half" idx="2"/>
          </p:nvPr>
        </p:nvSpPr>
        <p:spPr>
          <a:xfrm>
            <a:off x="250825" y="1557338"/>
            <a:ext cx="4103688" cy="5086350"/>
          </a:xfrm>
        </p:spPr>
        <p:txBody>
          <a:bodyPr/>
          <a:lstStyle/>
          <a:p>
            <a:pPr eaLnBrk="1" hangingPunct="1">
              <a:buFontTx/>
              <a:buNone/>
            </a:pPr>
            <a:r>
              <a:rPr lang="cy-GB" sz="2000" dirty="0" smtClean="0"/>
              <a:t>Yn Ysgol Gymunedol </a:t>
            </a:r>
            <a:r>
              <a:rPr lang="cy-GB" sz="2000" dirty="0" err="1" smtClean="0"/>
              <a:t>Cwmtawe</a:t>
            </a:r>
            <a:r>
              <a:rPr lang="cy-GB" sz="2000" dirty="0" smtClean="0"/>
              <a:t>:</a:t>
            </a:r>
          </a:p>
          <a:p>
            <a:pPr eaLnBrk="1" hangingPunct="1"/>
            <a:r>
              <a:rPr lang="cy-GB" sz="1600" dirty="0" smtClean="0"/>
              <a:t>caiff pob disgybl yng nghyfnod allweddol 4 ei weld yn unigol bob wythnos i adolygu perfformiad a gosod targedau newydd; ac</a:t>
            </a:r>
          </a:p>
          <a:p>
            <a:pPr eaLnBrk="1" hangingPunct="1"/>
            <a:r>
              <a:rPr lang="cy-GB" sz="1600" dirty="0" smtClean="0"/>
              <a:t>mae disgyblion yn gyfforddus iawn </a:t>
            </a:r>
            <a:r>
              <a:rPr lang="cy-GB" sz="1600" dirty="0" err="1" smtClean="0"/>
              <a:t>â’r</a:t>
            </a:r>
            <a:r>
              <a:rPr lang="cy-GB" sz="1600" dirty="0" smtClean="0"/>
              <a:t> cysyniad o dargedau personol a chael eu mesur yn erbyn y rhain.  Maent yn gadarnhaol am y modd y mae’r broses yn eu helpu i wella perfformiad.  Mae hyn yn eu paratoi’n dda ar gyfer byd gwaith.  </a:t>
            </a:r>
          </a:p>
          <a:p>
            <a:pPr eaLnBrk="1" hangingPunct="1">
              <a:buFontTx/>
              <a:buNone/>
            </a:pPr>
            <a:endParaRPr lang="cy-GB" sz="800" dirty="0" smtClean="0"/>
          </a:p>
          <a:p>
            <a:pPr eaLnBrk="1" hangingPunct="1">
              <a:buFontTx/>
              <a:buNone/>
            </a:pPr>
            <a:r>
              <a:rPr lang="cy-GB" sz="1600" dirty="0" smtClean="0"/>
              <a:t>Dros y pum mlynedd nesaf, mae’r ysgol</a:t>
            </a:r>
          </a:p>
          <a:p>
            <a:pPr eaLnBrk="1" hangingPunct="1">
              <a:buFontTx/>
              <a:buNone/>
            </a:pPr>
            <a:r>
              <a:rPr lang="cy-GB" sz="1600" dirty="0" smtClean="0"/>
              <a:t>wedi bod yn y chwarter uchaf o ysgolion</a:t>
            </a:r>
          </a:p>
          <a:p>
            <a:pPr eaLnBrk="1" hangingPunct="1">
              <a:buFontTx/>
              <a:buNone/>
            </a:pPr>
            <a:r>
              <a:rPr lang="cy-GB" sz="1600" dirty="0" smtClean="0"/>
              <a:t>tebyg ar gyfer bron pob un o’r</a:t>
            </a:r>
          </a:p>
          <a:p>
            <a:pPr eaLnBrk="1" hangingPunct="1">
              <a:buFontTx/>
              <a:buNone/>
            </a:pPr>
            <a:r>
              <a:rPr lang="cy-GB" sz="1600" dirty="0" smtClean="0"/>
              <a:t>dangosyddion allweddol, gan gynnwys</a:t>
            </a:r>
          </a:p>
          <a:p>
            <a:pPr eaLnBrk="1" hangingPunct="1">
              <a:buFontTx/>
              <a:buNone/>
            </a:pPr>
            <a:r>
              <a:rPr lang="cy-GB" sz="1600" dirty="0" smtClean="0"/>
              <a:t>presenoldeb yng nghyfnod allweddol 4, a</a:t>
            </a:r>
          </a:p>
          <a:p>
            <a:pPr eaLnBrk="1" hangingPunct="1">
              <a:buFontTx/>
              <a:buNone/>
            </a:pPr>
            <a:r>
              <a:rPr lang="cy-GB" sz="1600" dirty="0" smtClean="0"/>
              <a:t> bu tuedd gyson o wella. </a:t>
            </a:r>
          </a:p>
          <a:p>
            <a:pPr eaLnBrk="1" hangingPunct="1">
              <a:buFontTx/>
              <a:buNone/>
            </a:pPr>
            <a:endParaRPr lang="cy-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07950" y="-242888"/>
            <a:ext cx="7339013" cy="1368426"/>
          </a:xfrm>
        </p:spPr>
        <p:txBody>
          <a:bodyPr/>
          <a:lstStyle/>
          <a:p>
            <a:pPr algn="l" eaLnBrk="1" hangingPunct="1"/>
            <a:r>
              <a:rPr lang="en-GB" smtClean="0"/>
              <a:t/>
            </a:r>
            <a:br>
              <a:rPr lang="en-GB" smtClean="0"/>
            </a:br>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30722" name="Content Placeholder 2"/>
          <p:cNvSpPr>
            <a:spLocks noGrp="1"/>
          </p:cNvSpPr>
          <p:nvPr>
            <p:ph sz="half" idx="1"/>
          </p:nvPr>
        </p:nvSpPr>
        <p:spPr>
          <a:xfrm>
            <a:off x="4500563" y="1412875"/>
            <a:ext cx="4457700" cy="5300663"/>
          </a:xfrm>
        </p:spPr>
        <p:txBody>
          <a:bodyPr/>
          <a:lstStyle/>
          <a:p>
            <a:pPr eaLnBrk="1" hangingPunct="1"/>
            <a:r>
              <a:rPr lang="en-GB" sz="1800" dirty="0" smtClean="0">
                <a:solidFill>
                  <a:srgbClr val="D60134"/>
                </a:solidFill>
              </a:rPr>
              <a:t>Is the support we provide sufficiently focused on ensuring pupils achieve in both English or Welsh and mathematics? </a:t>
            </a:r>
          </a:p>
          <a:p>
            <a:pPr eaLnBrk="1" hangingPunct="1"/>
            <a:r>
              <a:rPr lang="en-GB" sz="1800" dirty="0" smtClean="0">
                <a:solidFill>
                  <a:srgbClr val="D60134"/>
                </a:solidFill>
              </a:rPr>
              <a:t>What is our strategy?</a:t>
            </a:r>
          </a:p>
          <a:p>
            <a:pPr eaLnBrk="1" hangingPunct="1"/>
            <a:r>
              <a:rPr lang="en-GB" sz="1800" dirty="0" smtClean="0">
                <a:solidFill>
                  <a:srgbClr val="D60134"/>
                </a:solidFill>
              </a:rPr>
              <a:t>Are we providing a great deal of  additional intervention as a result of shortcomings in the curriculum and in teaching?</a:t>
            </a:r>
          </a:p>
          <a:p>
            <a:pPr eaLnBrk="1" hangingPunct="1"/>
            <a:r>
              <a:rPr lang="en-GB" sz="1800" dirty="0" smtClean="0">
                <a:solidFill>
                  <a:srgbClr val="D60134"/>
                </a:solidFill>
              </a:rPr>
              <a:t>Are the separate aspects of learner support  we provide well coordinated?</a:t>
            </a:r>
          </a:p>
          <a:p>
            <a:pPr eaLnBrk="1" hangingPunct="1"/>
            <a:r>
              <a:rPr lang="en-GB" sz="1800" dirty="0" smtClean="0">
                <a:solidFill>
                  <a:srgbClr val="D60134"/>
                </a:solidFill>
              </a:rPr>
              <a:t>Do we know how effective the learners support services provided in our school are?  Do we know what worked and why? Do we know what did not work and why not? </a:t>
            </a:r>
          </a:p>
        </p:txBody>
      </p:sp>
      <p:sp>
        <p:nvSpPr>
          <p:cNvPr id="30723" name="Content Placeholder 3"/>
          <p:cNvSpPr>
            <a:spLocks noGrp="1"/>
          </p:cNvSpPr>
          <p:nvPr>
            <p:ph sz="half" idx="2"/>
          </p:nvPr>
        </p:nvSpPr>
        <p:spPr>
          <a:xfrm>
            <a:off x="107950" y="1412875"/>
            <a:ext cx="4318000" cy="5300663"/>
          </a:xfrm>
        </p:spPr>
        <p:txBody>
          <a:bodyPr/>
          <a:lstStyle/>
          <a:p>
            <a:pPr marL="177800" indent="-177800" eaLnBrk="1" hangingPunct="1"/>
            <a:r>
              <a:rPr lang="cy-GB" sz="1750" dirty="0" smtClean="0"/>
              <a:t>A yw’r cymorth rydym yn ei ddarparu yn canolbwyntio’n ddigonol ar sicrhau bod disgyblion yn cyflawni mewn Saesneg neu Gymraeg a mathemateg? </a:t>
            </a:r>
          </a:p>
          <a:p>
            <a:pPr marL="177800" indent="-177800" eaLnBrk="1" hangingPunct="1"/>
            <a:r>
              <a:rPr lang="cy-GB" sz="1750" dirty="0" smtClean="0"/>
              <a:t>Beth yw ein strategaeth?</a:t>
            </a:r>
          </a:p>
          <a:p>
            <a:pPr marL="177800" indent="-177800" eaLnBrk="1" hangingPunct="1"/>
            <a:r>
              <a:rPr lang="cy-GB" sz="1750" dirty="0" smtClean="0"/>
              <a:t>A ydym </a:t>
            </a:r>
            <a:r>
              <a:rPr lang="cy-GB" sz="1750" dirty="0" err="1" smtClean="0"/>
              <a:t>ni’n</a:t>
            </a:r>
            <a:r>
              <a:rPr lang="cy-GB" sz="1750" dirty="0" smtClean="0"/>
              <a:t> darparu llawer o ymyrraeth ychwanegol o ganlyniad i ddiffygion yn y cwricwlwm ac mewn addysgu?</a:t>
            </a:r>
          </a:p>
          <a:p>
            <a:pPr marL="177800" indent="-177800" eaLnBrk="1" hangingPunct="1"/>
            <a:r>
              <a:rPr lang="cy-GB" sz="1750" dirty="0" smtClean="0"/>
              <a:t>A gaiff yr agweddau ar wahân ar gymorth i ddysgwyr a ddarperir gennym eu cydlynu’n dda?</a:t>
            </a:r>
          </a:p>
          <a:p>
            <a:pPr marL="177800" indent="-177800" eaLnBrk="1" hangingPunct="1"/>
            <a:r>
              <a:rPr lang="cy-GB" sz="1750" dirty="0" smtClean="0"/>
              <a:t>A ydym </a:t>
            </a:r>
            <a:r>
              <a:rPr lang="cy-GB" sz="1750" dirty="0" err="1" smtClean="0"/>
              <a:t>ni’n</a:t>
            </a:r>
            <a:r>
              <a:rPr lang="cy-GB" sz="1750" dirty="0" smtClean="0"/>
              <a:t> gwybod pa mor effeithiol yw’r gwasanaethau cymorth i ddysgwyr a ddarperir yn ein hysgol?  A ydym </a:t>
            </a:r>
            <a:r>
              <a:rPr lang="cy-GB" sz="1750" dirty="0" err="1" smtClean="0"/>
              <a:t>ni’n</a:t>
            </a:r>
            <a:r>
              <a:rPr lang="cy-GB" sz="1750" dirty="0" smtClean="0"/>
              <a:t> gwybod beth oedd yn gweithio a pham?  A ydym yn gwybod beth nad oedd yn gweithio a pham?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07950" y="-387350"/>
            <a:ext cx="7339013" cy="1728788"/>
          </a:xfrm>
        </p:spPr>
        <p:txBody>
          <a:bodyPr/>
          <a:lstStyle/>
          <a:p>
            <a:pPr algn="l" eaLnBrk="1" hangingPunct="1"/>
            <a:r>
              <a:rPr lang="en-GB" smtClean="0"/>
              <a:t/>
            </a:r>
            <a:br>
              <a:rPr lang="en-GB" smtClean="0"/>
            </a:br>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31746" name="Content Placeholder 2"/>
          <p:cNvSpPr>
            <a:spLocks noGrp="1"/>
          </p:cNvSpPr>
          <p:nvPr>
            <p:ph sz="half" idx="1"/>
          </p:nvPr>
        </p:nvSpPr>
        <p:spPr>
          <a:xfrm>
            <a:off x="4667250" y="1544638"/>
            <a:ext cx="4457700" cy="5300662"/>
          </a:xfrm>
        </p:spPr>
        <p:txBody>
          <a:bodyPr/>
          <a:lstStyle/>
          <a:p>
            <a:pPr eaLnBrk="1" hangingPunct="1"/>
            <a:r>
              <a:rPr lang="en-GB" sz="1800" dirty="0" smtClean="0">
                <a:solidFill>
                  <a:srgbClr val="D60134"/>
                </a:solidFill>
              </a:rPr>
              <a:t>Have we planned for the changes needed as a result of changes to the work of Careers Wales? </a:t>
            </a:r>
          </a:p>
          <a:p>
            <a:pPr eaLnBrk="1" hangingPunct="1"/>
            <a:r>
              <a:rPr lang="en-GB" sz="1800" dirty="0" smtClean="0">
                <a:solidFill>
                  <a:srgbClr val="D60134"/>
                </a:solidFill>
              </a:rPr>
              <a:t>Is the advice and guidance we provide accurate, objective and up to date?</a:t>
            </a:r>
          </a:p>
          <a:p>
            <a:pPr eaLnBrk="1" hangingPunct="1"/>
            <a:r>
              <a:rPr lang="en-GB" sz="1800" dirty="0" smtClean="0">
                <a:solidFill>
                  <a:srgbClr val="D60134"/>
                </a:solidFill>
              </a:rPr>
              <a:t>How can we ensure that our pupils get the opportunity for individual discussions about their aspirations, pathway and progress early enough and then at key points? </a:t>
            </a:r>
          </a:p>
          <a:p>
            <a:pPr eaLnBrk="1" hangingPunct="1"/>
            <a:r>
              <a:rPr lang="en-GB" sz="1800" dirty="0" smtClean="0">
                <a:solidFill>
                  <a:srgbClr val="D60134"/>
                </a:solidFill>
              </a:rPr>
              <a:t>How can we ensure that staff involved in any and all aspects of learner support services are well briefed, understand their role and have current knowledge?</a:t>
            </a:r>
          </a:p>
          <a:p>
            <a:pPr eaLnBrk="1" hangingPunct="1"/>
            <a:r>
              <a:rPr lang="en-GB" sz="1800" dirty="0" smtClean="0">
                <a:solidFill>
                  <a:srgbClr val="D60134"/>
                </a:solidFill>
              </a:rPr>
              <a:t>Is our provision sustainable?</a:t>
            </a:r>
          </a:p>
        </p:txBody>
      </p:sp>
      <p:sp>
        <p:nvSpPr>
          <p:cNvPr id="31747" name="Content Placeholder 3"/>
          <p:cNvSpPr>
            <a:spLocks noGrp="1"/>
          </p:cNvSpPr>
          <p:nvPr>
            <p:ph sz="half" idx="2"/>
          </p:nvPr>
        </p:nvSpPr>
        <p:spPr>
          <a:xfrm>
            <a:off x="107950" y="1557338"/>
            <a:ext cx="4318000" cy="5300662"/>
          </a:xfrm>
        </p:spPr>
        <p:txBody>
          <a:bodyPr/>
          <a:lstStyle/>
          <a:p>
            <a:pPr marL="273050" indent="-273050" eaLnBrk="1" hangingPunct="1"/>
            <a:r>
              <a:rPr lang="cy-GB" sz="1750" dirty="0" smtClean="0"/>
              <a:t>A ydym ni wedi cynllunio ar gyfer y newidiadau sydd eu hangen o ganlyniad i waith Gyrfa Cymru? </a:t>
            </a:r>
          </a:p>
          <a:p>
            <a:pPr marL="273050" indent="-273050" eaLnBrk="1" hangingPunct="1"/>
            <a:r>
              <a:rPr lang="cy-GB" sz="1750" dirty="0" smtClean="0"/>
              <a:t>A yw’r cyngor a’r arweiniad rydym yn eu darparu yn gywir, yn wrthrychol ac yn gyfoes?</a:t>
            </a:r>
          </a:p>
          <a:p>
            <a:pPr marL="273050" indent="-273050" eaLnBrk="1" hangingPunct="1"/>
            <a:r>
              <a:rPr lang="cy-GB" sz="1750" dirty="0" smtClean="0"/>
              <a:t>Sut gallwn ni sicrhau bod ein disgyblion yn cael y cyfle ar gyfer trafodaethau unigol am eu dyheadau, eu llwybr a’u cynnydd yn ddigon cynnar ac wedyn ar adegau allweddol? </a:t>
            </a:r>
          </a:p>
          <a:p>
            <a:pPr marL="273050" indent="-273050" eaLnBrk="1" hangingPunct="1"/>
            <a:r>
              <a:rPr lang="cy-GB" sz="1750" dirty="0" smtClean="0"/>
              <a:t>Sut gallwn ni sicrhau bod staff sy’n cymryd rhan mewn unrhyw agweddau a’r holl agweddau ar wasanaethau cymorth i ddysgwyr yn cael eu briffio’n dda, yn deall eu rôl a bod ganddynt wybodaeth gyfoes?</a:t>
            </a:r>
          </a:p>
          <a:p>
            <a:pPr marL="273050" indent="-273050" eaLnBrk="1" hangingPunct="1"/>
            <a:r>
              <a:rPr lang="cy-GB" sz="1750" dirty="0" smtClean="0"/>
              <a:t>A yw ein darpariaeth yn gynaliadwy?</a:t>
            </a:r>
          </a:p>
          <a:p>
            <a:pPr marL="0" indent="0" eaLnBrk="1" hangingPunct="1"/>
            <a:endParaRPr lang="cy-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12713" y="2357438"/>
            <a:ext cx="7772400" cy="1143000"/>
          </a:xfrm>
        </p:spPr>
        <p:txBody>
          <a:bodyPr/>
          <a:lstStyle/>
          <a:p>
            <a:pPr algn="l" eaLnBrk="1" hangingPunct="1"/>
            <a:r>
              <a:rPr lang="en-GB" sz="3600" smtClean="0"/>
              <a:t/>
            </a:r>
            <a:br>
              <a:rPr lang="en-GB" sz="3600" smtClean="0"/>
            </a:br>
            <a:r>
              <a:rPr lang="en-GB" sz="3600" smtClean="0"/>
              <a:t/>
            </a:r>
            <a:br>
              <a:rPr lang="en-GB" sz="3600" smtClean="0"/>
            </a:br>
            <a:r>
              <a:rPr lang="en-GB" sz="3600" smtClean="0">
                <a:solidFill>
                  <a:srgbClr val="015284"/>
                </a:solidFill>
              </a:rPr>
              <a:t/>
            </a:r>
            <a:br>
              <a:rPr lang="en-GB" sz="3600" smtClean="0">
                <a:solidFill>
                  <a:srgbClr val="015284"/>
                </a:solidFill>
              </a:rPr>
            </a:br>
            <a:r>
              <a:rPr lang="en-GB" sz="3600" smtClean="0">
                <a:solidFill>
                  <a:srgbClr val="015284"/>
                </a:solidFill>
              </a:rPr>
              <a:t>Dolen gyswllt i’r adroddiad llawn:</a:t>
            </a:r>
            <a:br>
              <a:rPr lang="en-GB" sz="3600" smtClean="0">
                <a:solidFill>
                  <a:srgbClr val="015284"/>
                </a:solidFill>
              </a:rPr>
            </a:br>
            <a:r>
              <a:rPr lang="en-GB" sz="3600" smtClean="0">
                <a:solidFill>
                  <a:srgbClr val="015284"/>
                </a:solidFill>
              </a:rPr>
              <a:t/>
            </a:r>
            <a:br>
              <a:rPr lang="en-GB" sz="3600" smtClean="0">
                <a:solidFill>
                  <a:srgbClr val="015284"/>
                </a:solidFill>
              </a:rPr>
            </a:br>
            <a:r>
              <a:rPr lang="en-GB" sz="3600" smtClean="0">
                <a:solidFill>
                  <a:srgbClr val="015284"/>
                </a:solidFill>
              </a:rPr>
              <a:t>www.</a:t>
            </a:r>
            <a:br>
              <a:rPr lang="en-GB" sz="3600" smtClean="0">
                <a:solidFill>
                  <a:srgbClr val="015284"/>
                </a:solidFill>
              </a:rPr>
            </a:br>
            <a:r>
              <a:rPr lang="en-GB" sz="3600" smtClean="0">
                <a:solidFill>
                  <a:srgbClr val="015284"/>
                </a:solidFill>
              </a:rPr>
              <a:t/>
            </a:r>
            <a:br>
              <a:rPr lang="en-GB" sz="3600" smtClean="0">
                <a:solidFill>
                  <a:srgbClr val="015284"/>
                </a:solidFill>
              </a:rPr>
            </a:br>
            <a:r>
              <a:rPr lang="en-GB" sz="3600" smtClean="0"/>
              <a:t>Web-link to full report:</a:t>
            </a:r>
            <a:br>
              <a:rPr lang="en-GB" sz="3600" smtClean="0"/>
            </a:br>
            <a:r>
              <a:rPr lang="en-GB" sz="3600" smtClean="0"/>
              <a:t/>
            </a:r>
            <a:br>
              <a:rPr lang="en-GB" sz="3600" smtClean="0"/>
            </a:br>
            <a:r>
              <a:rPr lang="en-GB" sz="3600" smtClean="0"/>
              <a:t>www.</a:t>
            </a:r>
            <a:endParaRPr lang="en-US" sz="3600" smtClean="0">
              <a:solidFill>
                <a:srgbClr val="01528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Placeholder 5"/>
          <p:cNvSpPr>
            <a:spLocks noGrp="1"/>
          </p:cNvSpPr>
          <p:nvPr>
            <p:ph type="body" idx="1"/>
          </p:nvPr>
        </p:nvSpPr>
        <p:spPr/>
        <p:txBody>
          <a:bodyPr/>
          <a:lstStyle/>
          <a:p>
            <a:pPr algn="ctr" eaLnBrk="1" hangingPunct="1"/>
            <a:r>
              <a:rPr lang="cy-GB" sz="6000" smtClean="0"/>
              <a:t>Cwestiynau...</a:t>
            </a:r>
            <a:endParaRPr lang="en-GB" sz="6000" smtClean="0"/>
          </a:p>
          <a:p>
            <a:pPr algn="ctr" eaLnBrk="1" hangingPunct="1"/>
            <a:r>
              <a:rPr lang="en-GB" sz="6000" smtClean="0">
                <a:solidFill>
                  <a:srgbClr val="D60134"/>
                </a:solidFill>
              </a:rPr>
              <a:t>Questions…</a:t>
            </a:r>
          </a:p>
          <a:p>
            <a:pPr eaLnBrk="1" hangingPunct="1"/>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pPr eaLnBrk="1" hangingPunct="1"/>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6386" name="Content Placeholder 3"/>
          <p:cNvSpPr>
            <a:spLocks noGrp="1"/>
          </p:cNvSpPr>
          <p:nvPr>
            <p:ph sz="half" idx="2"/>
          </p:nvPr>
        </p:nvSpPr>
        <p:spPr>
          <a:xfrm>
            <a:off x="250825" y="1412875"/>
            <a:ext cx="4105275" cy="5184775"/>
          </a:xfrm>
        </p:spPr>
        <p:txBody>
          <a:bodyPr/>
          <a:lstStyle/>
          <a:p>
            <a:pPr eaLnBrk="1" hangingPunct="1"/>
            <a:r>
              <a:rPr lang="cy-GB" sz="2000" smtClean="0"/>
              <a:t>Yn sgil Mesur Dysgu a Sgiliau  (Cymru) 2009, gwnaed darparu gwasanaethau cymorth i ddysgwyr ar gyfer pobl ifanc rhwng 14 ac 19 oed yn statudol.</a:t>
            </a:r>
          </a:p>
          <a:p>
            <a:pPr eaLnBrk="1" hangingPunct="1"/>
            <a:r>
              <a:rPr lang="cy-GB" sz="2000" smtClean="0"/>
              <a:t>Mae’r adroddiad yn edrych ar ansawdd gwasanaethau cymorth i ddysgwyr a ddarperir gan ysgolion i ddisgyblion cyn, yn ystod ac ar ddiwedd cyfnod allweddol 4.  </a:t>
            </a:r>
          </a:p>
          <a:p>
            <a:pPr eaLnBrk="1" hangingPunct="1"/>
            <a:r>
              <a:rPr lang="cy-GB" sz="2000" smtClean="0"/>
              <a:t>Mae’r canfyddiadau wedi’u seilio ar ymweliadau â sampl o ysgolion, a data ar berfformiad a phresenoldeb. </a:t>
            </a:r>
          </a:p>
          <a:p>
            <a:pPr eaLnBrk="1" hangingPunct="1"/>
            <a:endParaRPr lang="cy-GB" sz="2000" smtClean="0"/>
          </a:p>
        </p:txBody>
      </p:sp>
      <p:sp>
        <p:nvSpPr>
          <p:cNvPr id="16387" name="Content Placeholder 3"/>
          <p:cNvSpPr>
            <a:spLocks noGrp="1"/>
          </p:cNvSpPr>
          <p:nvPr>
            <p:ph sz="half" idx="2"/>
          </p:nvPr>
        </p:nvSpPr>
        <p:spPr>
          <a:xfrm>
            <a:off x="4787900" y="1557338"/>
            <a:ext cx="4105275" cy="5184775"/>
          </a:xfrm>
        </p:spPr>
        <p:txBody>
          <a:bodyPr/>
          <a:lstStyle/>
          <a:p>
            <a:pPr eaLnBrk="1" hangingPunct="1"/>
            <a:r>
              <a:rPr lang="en-GB" sz="2000" smtClean="0">
                <a:solidFill>
                  <a:srgbClr val="D60134"/>
                </a:solidFill>
              </a:rPr>
              <a:t>Learning and Skills (Wales) Measure 2009 made statutory the provision of learner support services for young people aged 14 to 19.</a:t>
            </a:r>
          </a:p>
          <a:p>
            <a:pPr eaLnBrk="1" hangingPunct="1"/>
            <a:r>
              <a:rPr lang="en-GB" sz="2000" smtClean="0">
                <a:solidFill>
                  <a:srgbClr val="D60134"/>
                </a:solidFill>
              </a:rPr>
              <a:t>The report looks at the quality of learner support services provided by schools to pupils before, during and at the end of key stage 4.  </a:t>
            </a:r>
          </a:p>
          <a:p>
            <a:pPr eaLnBrk="1" hangingPunct="1"/>
            <a:r>
              <a:rPr lang="en-GB" sz="2000" smtClean="0">
                <a:solidFill>
                  <a:srgbClr val="D60134"/>
                </a:solidFill>
              </a:rPr>
              <a:t>Findings are based on visits to a sample of schools, and performance and attendance data.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23850" y="404813"/>
            <a:ext cx="7772400" cy="1152525"/>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17410" name="Rectangle 4"/>
          <p:cNvSpPr>
            <a:spLocks noGrp="1" noChangeArrowheads="1"/>
          </p:cNvSpPr>
          <p:nvPr>
            <p:ph type="body" sz="half" idx="2"/>
          </p:nvPr>
        </p:nvSpPr>
        <p:spPr>
          <a:xfrm>
            <a:off x="468313" y="1268413"/>
            <a:ext cx="4248150" cy="4968875"/>
          </a:xfrm>
        </p:spPr>
        <p:txBody>
          <a:bodyPr/>
          <a:lstStyle/>
          <a:p>
            <a:pPr marL="0" indent="0" eaLnBrk="1" hangingPunct="1">
              <a:lnSpc>
                <a:spcPct val="90000"/>
              </a:lnSpc>
              <a:buFontTx/>
              <a:buNone/>
            </a:pPr>
            <a:r>
              <a:rPr lang="cy-GB" sz="2400" dirty="0" smtClean="0"/>
              <a:t>Deilliannau</a:t>
            </a:r>
          </a:p>
          <a:p>
            <a:pPr marL="273050" indent="-273050" eaLnBrk="1" hangingPunct="1">
              <a:lnSpc>
                <a:spcPct val="90000"/>
              </a:lnSpc>
            </a:pPr>
            <a:r>
              <a:rPr lang="cy-GB" sz="2400" dirty="0" smtClean="0"/>
              <a:t>Mae deilliannau disgyblion wedi gwella yn gyffredinol ers cyflwyno Llwybrau Dysgu 14-19, sydd wedi arwain at ddewisiadau pwnc ehangach a mwy o gymorth dysgu yng nghyfnod allweddol 4.  </a:t>
            </a:r>
          </a:p>
          <a:p>
            <a:pPr marL="273050" indent="-273050" eaLnBrk="1" hangingPunct="1">
              <a:lnSpc>
                <a:spcPct val="90000"/>
              </a:lnSpc>
            </a:pPr>
            <a:r>
              <a:rPr lang="cy-GB" sz="2400" dirty="0" smtClean="0"/>
              <a:t>Y disgyblion sy’n wynebu’r rhwystrau mwyaf rhag dysgu sydd wedi elwa fwyaf ar ddatblygiadau polisi Llwybrau Dysgu 14-19. </a:t>
            </a:r>
          </a:p>
          <a:p>
            <a:pPr marL="0" indent="0" eaLnBrk="1" hangingPunct="1">
              <a:lnSpc>
                <a:spcPct val="90000"/>
              </a:lnSpc>
              <a:buFontTx/>
              <a:buNone/>
            </a:pPr>
            <a:endParaRPr lang="cy-GB" sz="2400" dirty="0" smtClean="0"/>
          </a:p>
        </p:txBody>
      </p:sp>
      <p:sp>
        <p:nvSpPr>
          <p:cNvPr id="4" name="Rectangle 4"/>
          <p:cNvSpPr txBox="1">
            <a:spLocks noChangeArrowheads="1"/>
          </p:cNvSpPr>
          <p:nvPr/>
        </p:nvSpPr>
        <p:spPr bwMode="auto">
          <a:xfrm>
            <a:off x="4832350"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200" kern="0" dirty="0" smtClean="0">
                <a:solidFill>
                  <a:srgbClr val="D60134"/>
                </a:solidFill>
              </a:rPr>
              <a:t>Outcomes</a:t>
            </a:r>
          </a:p>
          <a:p>
            <a:pPr>
              <a:defRPr/>
            </a:pPr>
            <a:r>
              <a:rPr lang="en-GB" sz="2200" kern="0" dirty="0" smtClean="0">
                <a:solidFill>
                  <a:srgbClr val="D60134"/>
                </a:solidFill>
              </a:rPr>
              <a:t>Pupil outcomes have generally improved since the introduction of Learning Pathways 14-19, which has led to wider subject choices and more learning support at key stage 4.  </a:t>
            </a:r>
          </a:p>
          <a:p>
            <a:pPr>
              <a:defRPr/>
            </a:pPr>
            <a:r>
              <a:rPr lang="en-GB" sz="2200" kern="0" dirty="0" smtClean="0">
                <a:solidFill>
                  <a:srgbClr val="D60134"/>
                </a:solidFill>
              </a:rPr>
              <a:t>It is pupils who face the greatest barriers to learning that have benefited most from the Learning Pathways 14-19 policy developments. </a:t>
            </a:r>
            <a:endParaRPr lang="en-US" sz="2200" kern="0" dirty="0" smtClean="0">
              <a:solidFill>
                <a:srgbClr val="D6013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260350"/>
            <a:ext cx="7772400" cy="129698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18434" name="Rectangle 4"/>
          <p:cNvSpPr>
            <a:spLocks noGrp="1" noChangeArrowheads="1"/>
          </p:cNvSpPr>
          <p:nvPr>
            <p:ph type="body" sz="half" idx="2"/>
          </p:nvPr>
        </p:nvSpPr>
        <p:spPr>
          <a:xfrm>
            <a:off x="468313" y="1268413"/>
            <a:ext cx="4248150" cy="4968875"/>
          </a:xfrm>
        </p:spPr>
        <p:txBody>
          <a:bodyPr/>
          <a:lstStyle/>
          <a:p>
            <a:pPr eaLnBrk="1" hangingPunct="1">
              <a:lnSpc>
                <a:spcPct val="90000"/>
              </a:lnSpc>
            </a:pPr>
            <a:r>
              <a:rPr lang="cy-GB" sz="2000" smtClean="0"/>
              <a:t>Fodd bynnag, nid yw tua hanner y disgyblion yn ennill cymhwyster TGAU da (gradd A*-C) neu gyfwerth o hyd mewn Saesneg / Cymraeg mamiaith neu mewn mathemateg.  </a:t>
            </a:r>
          </a:p>
          <a:p>
            <a:pPr eaLnBrk="1" hangingPunct="1">
              <a:lnSpc>
                <a:spcPct val="90000"/>
              </a:lnSpc>
            </a:pPr>
            <a:r>
              <a:rPr lang="cy-GB" sz="2000" smtClean="0"/>
              <a:t>Mae perfformiad disgyblion sy’n gymwys i gael prydau ysgol am ddim wedi gwella yn arafach ar drothwy lefel 2 gan gynnwys Saesneg neu Gymraeg mamiaith a mathemateg nag ar y trothwy lefel 2.  </a:t>
            </a:r>
          </a:p>
          <a:p>
            <a:pPr eaLnBrk="1" hangingPunct="1">
              <a:lnSpc>
                <a:spcPct val="90000"/>
              </a:lnSpc>
            </a:pPr>
            <a:r>
              <a:rPr lang="cy-GB" sz="2000" smtClean="0"/>
              <a:t>Nid yw cyfran y bobl ifanc nad ydynt yn ymgymryd ag addysg, cyflogaeth a hyfforddiant yn 19 oed wedi gostwng yn ddiweddar.  </a:t>
            </a:r>
          </a:p>
          <a:p>
            <a:pPr eaLnBrk="1" hangingPunct="1">
              <a:lnSpc>
                <a:spcPct val="90000"/>
              </a:lnSpc>
            </a:pPr>
            <a:endParaRPr lang="cy-GB" sz="2000" smtClean="0"/>
          </a:p>
        </p:txBody>
      </p:sp>
      <p:sp>
        <p:nvSpPr>
          <p:cNvPr id="4" name="Rectangle 4"/>
          <p:cNvSpPr txBox="1">
            <a:spLocks noChangeArrowheads="1"/>
          </p:cNvSpPr>
          <p:nvPr/>
        </p:nvSpPr>
        <p:spPr bwMode="auto">
          <a:xfrm>
            <a:off x="4787900"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However, around half of pupils still do not attain a good GCSE (grade A*-C) or equivalent in English / Welsh first language or in mathematics.  </a:t>
            </a:r>
          </a:p>
          <a:p>
            <a:pPr>
              <a:defRPr/>
            </a:pPr>
            <a:r>
              <a:rPr lang="en-GB" sz="2000" kern="0" dirty="0" smtClean="0">
                <a:solidFill>
                  <a:srgbClr val="D60134"/>
                </a:solidFill>
              </a:rPr>
              <a:t>The performance of pupils eligible to free school meals has improved at a slower rate at the level 2 threshold including English or Welsh first language and mathematics than at the level 2 threshold.  </a:t>
            </a:r>
          </a:p>
          <a:p>
            <a:pPr>
              <a:defRPr/>
            </a:pPr>
            <a:r>
              <a:rPr lang="en-GB" sz="2000" kern="0" dirty="0" smtClean="0">
                <a:solidFill>
                  <a:srgbClr val="D60134"/>
                </a:solidFill>
              </a:rPr>
              <a:t>The proportion of young people not engaged in education, employment and training at 19 has not reduced recently.  </a:t>
            </a:r>
          </a:p>
          <a:p>
            <a:pPr>
              <a:defRPr/>
            </a:pPr>
            <a:endParaRPr lang="en-US" kern="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19458" name="Rectangle 4"/>
          <p:cNvSpPr>
            <a:spLocks noGrp="1" noChangeArrowheads="1"/>
          </p:cNvSpPr>
          <p:nvPr>
            <p:ph type="body" sz="half" idx="2"/>
          </p:nvPr>
        </p:nvSpPr>
        <p:spPr>
          <a:xfrm>
            <a:off x="395288" y="1557338"/>
            <a:ext cx="4248150" cy="4968875"/>
          </a:xfrm>
        </p:spPr>
        <p:txBody>
          <a:bodyPr/>
          <a:lstStyle/>
          <a:p>
            <a:pPr marL="0" indent="0" eaLnBrk="1" hangingPunct="1">
              <a:lnSpc>
                <a:spcPct val="80000"/>
              </a:lnSpc>
              <a:buNone/>
            </a:pPr>
            <a:r>
              <a:rPr lang="cy-GB" sz="2000" dirty="0" smtClean="0"/>
              <a:t>Darpariaeth </a:t>
            </a:r>
          </a:p>
          <a:p>
            <a:pPr marL="0" indent="0" eaLnBrk="1" hangingPunct="1">
              <a:lnSpc>
                <a:spcPct val="80000"/>
              </a:lnSpc>
              <a:buNone/>
            </a:pPr>
            <a:endParaRPr lang="cy-GB" sz="2000" dirty="0" smtClean="0"/>
          </a:p>
          <a:p>
            <a:pPr marL="273050" indent="-273050" eaLnBrk="1" hangingPunct="1">
              <a:lnSpc>
                <a:spcPct val="80000"/>
              </a:lnSpc>
            </a:pPr>
            <a:r>
              <a:rPr lang="cy-GB" sz="2000" dirty="0" smtClean="0"/>
              <a:t>Yn y rhan fwyaf o ysgolion, mae’r hyfforddi dysgu a ddarperir gan anogwyr dysgu dynodedig ar gyfer disgyblion </a:t>
            </a:r>
            <a:r>
              <a:rPr lang="cy-GB" sz="2000" dirty="0" err="1" smtClean="0"/>
              <a:t>targedig</a:t>
            </a:r>
            <a:r>
              <a:rPr lang="cy-GB" sz="2000" dirty="0" smtClean="0"/>
              <a:t> neu gan staff cymorth i ddisgyblion ag anghenion addysgol arbennig, yn gyffredinol effeithiol ac yn helpu disgyblion i wella eu presenoldeb, eu hymddygiad a’u perfformiad. </a:t>
            </a:r>
          </a:p>
          <a:p>
            <a:pPr marL="273050" indent="-273050" eaLnBrk="1" hangingPunct="1">
              <a:lnSpc>
                <a:spcPct val="80000"/>
              </a:lnSpc>
              <a:buNone/>
            </a:pPr>
            <a:r>
              <a:rPr lang="cy-GB" sz="2000" dirty="0" smtClean="0"/>
              <a:t> </a:t>
            </a:r>
          </a:p>
          <a:p>
            <a:pPr marL="273050" indent="-273050" eaLnBrk="1" hangingPunct="1">
              <a:lnSpc>
                <a:spcPct val="80000"/>
              </a:lnSpc>
            </a:pPr>
            <a:r>
              <a:rPr lang="cy-GB" sz="2000" dirty="0" smtClean="0"/>
              <a:t>Mae effaith yr hyfforddi dysgu ar gyfer disgyblion eraill yn fwy amrywiol.  </a:t>
            </a:r>
          </a:p>
          <a:p>
            <a:pPr marL="0" indent="0" eaLnBrk="1" hangingPunct="1">
              <a:lnSpc>
                <a:spcPct val="80000"/>
              </a:lnSpc>
              <a:buFontTx/>
              <a:buNone/>
            </a:pPr>
            <a:endParaRPr lang="cy-GB" sz="2000" dirty="0" smtClean="0"/>
          </a:p>
        </p:txBody>
      </p:sp>
      <p:sp>
        <p:nvSpPr>
          <p:cNvPr id="4" name="Rectangle 4"/>
          <p:cNvSpPr txBox="1">
            <a:spLocks noChangeArrowheads="1"/>
          </p:cNvSpPr>
          <p:nvPr/>
        </p:nvSpPr>
        <p:spPr bwMode="auto">
          <a:xfrm>
            <a:off x="4716463" y="1628800"/>
            <a:ext cx="4248150" cy="4760888"/>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kern="0" dirty="0" smtClean="0">
                <a:solidFill>
                  <a:srgbClr val="D60134"/>
                </a:solidFill>
              </a:rPr>
              <a:t>Provision </a:t>
            </a:r>
          </a:p>
          <a:p>
            <a:pPr>
              <a:defRPr/>
            </a:pPr>
            <a:r>
              <a:rPr lang="en-GB" sz="2000" kern="0" dirty="0" smtClean="0">
                <a:solidFill>
                  <a:srgbClr val="D60134"/>
                </a:solidFill>
              </a:rPr>
              <a:t>In most schools, the learning coaching provided by designated learning coaches for targeted pupils or by support staff for pupils with special educational needs, is generally effective and helps pupils to improve their attendance, behaviour and performance.  </a:t>
            </a:r>
          </a:p>
          <a:p>
            <a:pPr>
              <a:defRPr/>
            </a:pPr>
            <a:r>
              <a:rPr lang="en-GB" sz="2000" kern="0" dirty="0" smtClean="0">
                <a:solidFill>
                  <a:srgbClr val="D60134"/>
                </a:solidFill>
              </a:rPr>
              <a:t>Learning coaching for other pupils is more variable in its impact.  </a:t>
            </a:r>
          </a:p>
          <a:p>
            <a:pPr marL="0" indent="0">
              <a:buFontTx/>
              <a:buNone/>
              <a:defRPr/>
            </a:pPr>
            <a:endParaRPr lang="en-US" kern="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t>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408113"/>
            <a:ext cx="4248150" cy="4829175"/>
          </a:xfrm>
        </p:spPr>
        <p:txBody>
          <a:bodyPr/>
          <a:lstStyle/>
          <a:p>
            <a:pPr eaLnBrk="1" hangingPunct="1">
              <a:lnSpc>
                <a:spcPct val="80000"/>
              </a:lnSpc>
            </a:pPr>
            <a:r>
              <a:rPr lang="cy-GB" sz="2000" dirty="0" smtClean="0"/>
              <a:t>Darparu cymorth personol yw’r agwedd </a:t>
            </a:r>
            <a:r>
              <a:rPr lang="cy-GB" sz="2000" dirty="0" err="1" smtClean="0"/>
              <a:t>gryfaf</a:t>
            </a:r>
            <a:r>
              <a:rPr lang="cy-GB" sz="2000" dirty="0" smtClean="0"/>
              <a:t> ar gymorth i ddysgwyr.  </a:t>
            </a:r>
          </a:p>
          <a:p>
            <a:pPr eaLnBrk="1" hangingPunct="1">
              <a:lnSpc>
                <a:spcPct val="80000"/>
              </a:lnSpc>
            </a:pPr>
            <a:r>
              <a:rPr lang="cy-GB" sz="2000" dirty="0" smtClean="0"/>
              <a:t>Mae gan lawer o ysgolion yr arolwg systemau effeithiol i gyflwyno cymorth personol </a:t>
            </a:r>
          </a:p>
          <a:p>
            <a:pPr eaLnBrk="1" hangingPunct="1">
              <a:lnSpc>
                <a:spcPct val="80000"/>
              </a:lnSpc>
            </a:pPr>
            <a:r>
              <a:rPr lang="cy-GB" sz="2000" dirty="0" smtClean="0"/>
              <a:t>Mae staff yn gweithio’n dda gydag asiantaethau eraill i helpu disgyblion i oresgyn rhwystrau.</a:t>
            </a:r>
          </a:p>
          <a:p>
            <a:pPr eaLnBrk="1" hangingPunct="1">
              <a:lnSpc>
                <a:spcPct val="80000"/>
              </a:lnSpc>
            </a:pPr>
            <a:r>
              <a:rPr lang="cy-GB" sz="2000" dirty="0" smtClean="0"/>
              <a:t>Mae mwyafrif o ysgolion yn defnyddio systemau olrhain yn dda i nodi’r rhai y mae angen cymorth ychwanegol arnynt.  </a:t>
            </a:r>
          </a:p>
          <a:p>
            <a:pPr eaLnBrk="1" hangingPunct="1">
              <a:lnSpc>
                <a:spcPct val="80000"/>
              </a:lnSpc>
            </a:pPr>
            <a:r>
              <a:rPr lang="cy-GB" sz="2000" dirty="0" smtClean="0"/>
              <a:t>Nid yw ysgolion nad oes ganddynt systemau olrhain effeithiol yn targedu gwasanaethau cymorth i ddysgwyr ac ymyriadau yn ddigon da.</a:t>
            </a:r>
          </a:p>
          <a:p>
            <a:pPr eaLnBrk="1" hangingPunct="1">
              <a:lnSpc>
                <a:spcPct val="80000"/>
              </a:lnSpc>
            </a:pPr>
            <a:endParaRPr lang="cy-GB" sz="2000" dirty="0" smtClean="0"/>
          </a:p>
        </p:txBody>
      </p:sp>
      <p:sp>
        <p:nvSpPr>
          <p:cNvPr id="4" name="Rectangle 4"/>
          <p:cNvSpPr txBox="1">
            <a:spLocks noChangeArrowheads="1"/>
          </p:cNvSpPr>
          <p:nvPr/>
        </p:nvSpPr>
        <p:spPr bwMode="auto">
          <a:xfrm>
            <a:off x="4716463" y="14081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900" kern="0" dirty="0" smtClean="0">
                <a:solidFill>
                  <a:srgbClr val="D60134"/>
                </a:solidFill>
              </a:rPr>
              <a:t>The provision of personal support is the strongest aspect of learner support.  </a:t>
            </a:r>
          </a:p>
          <a:p>
            <a:pPr>
              <a:defRPr/>
            </a:pPr>
            <a:r>
              <a:rPr lang="en-GB" sz="1900" kern="0" dirty="0" smtClean="0">
                <a:solidFill>
                  <a:srgbClr val="D60134"/>
                </a:solidFill>
              </a:rPr>
              <a:t>Many of the survey schools have effective systems to deliver personal support </a:t>
            </a:r>
          </a:p>
          <a:p>
            <a:pPr>
              <a:defRPr/>
            </a:pPr>
            <a:r>
              <a:rPr lang="en-GB" sz="1900" kern="0" dirty="0" smtClean="0">
                <a:solidFill>
                  <a:srgbClr val="D60134"/>
                </a:solidFill>
              </a:rPr>
              <a:t>Staff work well with other agencies to help pupils overcome barriers</a:t>
            </a:r>
          </a:p>
          <a:p>
            <a:pPr>
              <a:defRPr/>
            </a:pPr>
            <a:r>
              <a:rPr lang="en-GB" sz="1900" kern="0" dirty="0" smtClean="0">
                <a:solidFill>
                  <a:srgbClr val="D60134"/>
                </a:solidFill>
              </a:rPr>
              <a:t>A majority of schools use tracking systems well to identify those in need of additional support.  </a:t>
            </a:r>
          </a:p>
          <a:p>
            <a:pPr>
              <a:defRPr/>
            </a:pPr>
            <a:r>
              <a:rPr lang="en-GB" sz="1900" kern="0" dirty="0" smtClean="0">
                <a:solidFill>
                  <a:srgbClr val="D60134"/>
                </a:solidFill>
              </a:rPr>
              <a:t>Schools that do not have effective tracking systems do not target learner support services and interventions well enough.</a:t>
            </a:r>
            <a:endParaRPr lang="en-US" sz="1900" kern="0" dirty="0" smtClean="0">
              <a:solidFill>
                <a:srgbClr val="D6013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1506" name="Rectangle 4"/>
          <p:cNvSpPr>
            <a:spLocks noGrp="1" noChangeArrowheads="1"/>
          </p:cNvSpPr>
          <p:nvPr>
            <p:ph type="body" sz="half" idx="2"/>
          </p:nvPr>
        </p:nvSpPr>
        <p:spPr>
          <a:xfrm>
            <a:off x="468313" y="1412875"/>
            <a:ext cx="4248150" cy="5040313"/>
          </a:xfrm>
        </p:spPr>
        <p:txBody>
          <a:bodyPr/>
          <a:lstStyle/>
          <a:p>
            <a:pPr eaLnBrk="1" hangingPunct="1">
              <a:lnSpc>
                <a:spcPct val="90000"/>
              </a:lnSpc>
            </a:pPr>
            <a:r>
              <a:rPr lang="cy-GB" sz="2000" smtClean="0"/>
              <a:t>Darparu cyngor ac arweiniad ar yrfaoedd yw’r nodwedd wannaf o ran cymorth i ddysgwyr.  </a:t>
            </a:r>
          </a:p>
          <a:p>
            <a:pPr eaLnBrk="1" hangingPunct="1">
              <a:lnSpc>
                <a:spcPct val="90000"/>
              </a:lnSpc>
            </a:pPr>
            <a:r>
              <a:rPr lang="cy-GB" sz="2000" smtClean="0"/>
              <a:t>Mewn mwyafrif o ysgolion, nid yw’r wybodaeth am gyrsiau, cyfleoedd gyrfa a llwybrau dilyniant yn gyfoes.  Ni roddir gwybodaeth gywir na diduedd i ddisgyblion bob amser wrth iddynt ddewis eu hopsiynau.  </a:t>
            </a:r>
          </a:p>
          <a:p>
            <a:pPr eaLnBrk="1" hangingPunct="1">
              <a:lnSpc>
                <a:spcPct val="90000"/>
              </a:lnSpc>
            </a:pPr>
            <a:r>
              <a:rPr lang="cy-GB" sz="2000" smtClean="0"/>
              <a:t>Nid yw ysgolion wedi ystyried yn ddigon gofalus sut dylent ddisodli’r gwasanaethau a ddarparwyd gan Gyrfa Cymru yn y gorffennol. </a:t>
            </a:r>
          </a:p>
          <a:p>
            <a:pPr eaLnBrk="1" hangingPunct="1">
              <a:lnSpc>
                <a:spcPct val="90000"/>
              </a:lnSpc>
            </a:pPr>
            <a:endParaRPr lang="cy-GB" sz="2000" smtClean="0"/>
          </a:p>
        </p:txBody>
      </p:sp>
      <p:sp>
        <p:nvSpPr>
          <p:cNvPr id="4" name="Rectangle 4"/>
          <p:cNvSpPr txBox="1">
            <a:spLocks noChangeArrowheads="1"/>
          </p:cNvSpPr>
          <p:nvPr/>
        </p:nvSpPr>
        <p:spPr bwMode="auto">
          <a:xfrm>
            <a:off x="4643438" y="1449388"/>
            <a:ext cx="4248150" cy="504031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The provision of careers advice and guidance is the weakest feature of learner support.  </a:t>
            </a:r>
          </a:p>
          <a:p>
            <a:pPr>
              <a:defRPr/>
            </a:pPr>
            <a:r>
              <a:rPr lang="en-GB" sz="2000" kern="0" dirty="0" smtClean="0">
                <a:solidFill>
                  <a:srgbClr val="D60134"/>
                </a:solidFill>
              </a:rPr>
              <a:t>In a majority of schools, the information on courses, career opportunities and progression routes is not up-to-date.  Pupils are not always given accurate or impartial information when choosing their options.  </a:t>
            </a:r>
          </a:p>
          <a:p>
            <a:pPr>
              <a:defRPr/>
            </a:pPr>
            <a:r>
              <a:rPr lang="en-GB" sz="2000" kern="0" dirty="0" smtClean="0">
                <a:solidFill>
                  <a:srgbClr val="D60134"/>
                </a:solidFill>
              </a:rPr>
              <a:t>Schools have not considered carefully enough how they should replace the services previously carried out by Careers Wales. </a:t>
            </a:r>
            <a:endParaRPr lang="en-GB" sz="2000" kern="0" dirty="0">
              <a:solidFill>
                <a:srgbClr val="D6013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smtClean="0"/>
              <a:t>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2530" name="Rectangle 4"/>
          <p:cNvSpPr>
            <a:spLocks noGrp="1" noChangeArrowheads="1"/>
          </p:cNvSpPr>
          <p:nvPr>
            <p:ph type="body" sz="half" idx="2"/>
          </p:nvPr>
        </p:nvSpPr>
        <p:spPr>
          <a:xfrm>
            <a:off x="395288" y="1484313"/>
            <a:ext cx="4248150" cy="4968875"/>
          </a:xfrm>
        </p:spPr>
        <p:txBody>
          <a:bodyPr/>
          <a:lstStyle/>
          <a:p>
            <a:pPr marL="0" indent="0" eaLnBrk="1" hangingPunct="1">
              <a:lnSpc>
                <a:spcPct val="90000"/>
              </a:lnSpc>
              <a:buFontTx/>
              <a:buNone/>
            </a:pPr>
            <a:r>
              <a:rPr lang="cy-GB" sz="2000" dirty="0" smtClean="0"/>
              <a:t>Arweinyddiaeth a rheolaeth</a:t>
            </a:r>
          </a:p>
          <a:p>
            <a:pPr marL="177800" indent="-177800" eaLnBrk="1" hangingPunct="1">
              <a:lnSpc>
                <a:spcPct val="90000"/>
              </a:lnSpc>
            </a:pPr>
            <a:r>
              <a:rPr lang="cy-GB" sz="2000" dirty="0" smtClean="0"/>
              <a:t>Lleiafrif o ysgolion yn unig sydd wedi defnyddio dull strategol i gydlynu gwasanaethau cymorth i ddysgwyr. </a:t>
            </a:r>
          </a:p>
          <a:p>
            <a:pPr marL="177800" indent="-177800" eaLnBrk="1" hangingPunct="1">
              <a:lnSpc>
                <a:spcPct val="90000"/>
              </a:lnSpc>
            </a:pPr>
            <a:r>
              <a:rPr lang="cy-GB" sz="2000" dirty="0" smtClean="0"/>
              <a:t>Mae’r ysgolion hyn yn targedu hyfforddi dysgu a chymorth personol yn dda ar gyfer y dysgwyr sydd eu hangen fwyaf a </a:t>
            </a:r>
            <a:r>
              <a:rPr lang="cy-GB" sz="2000" dirty="0" err="1" smtClean="0"/>
              <a:t>gallant</a:t>
            </a:r>
            <a:r>
              <a:rPr lang="cy-GB" sz="2000" dirty="0" smtClean="0"/>
              <a:t> ddangos eu heffaith mewn deilliannau. </a:t>
            </a:r>
          </a:p>
          <a:p>
            <a:pPr marL="177800" indent="-177800" eaLnBrk="1" hangingPunct="1">
              <a:lnSpc>
                <a:spcPct val="90000"/>
              </a:lnSpc>
            </a:pPr>
            <a:r>
              <a:rPr lang="cy-GB" sz="2000" dirty="0" smtClean="0"/>
              <a:t>Mewn mwyafrif o ysgolion, ni chaiff y gwahanol elfennau o gymorth i ddysgwyr eu cydlynu’n dda ac nid ydynt yn gweithio gyda’i gilydd yn effeithiol chwaith. </a:t>
            </a:r>
          </a:p>
          <a:p>
            <a:pPr marL="0" indent="0" eaLnBrk="1" hangingPunct="1">
              <a:lnSpc>
                <a:spcPct val="90000"/>
              </a:lnSpc>
              <a:buFontTx/>
              <a:buNone/>
            </a:pPr>
            <a:endParaRPr lang="cy-GB" sz="2000" dirty="0" smtClean="0"/>
          </a:p>
        </p:txBody>
      </p:sp>
      <p:sp>
        <p:nvSpPr>
          <p:cNvPr id="4" name="Rectangle 4"/>
          <p:cNvSpPr txBox="1">
            <a:spLocks noChangeArrowheads="1"/>
          </p:cNvSpPr>
          <p:nvPr/>
        </p:nvSpPr>
        <p:spPr bwMode="auto">
          <a:xfrm>
            <a:off x="4716463"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kern="0" smtClean="0">
                <a:solidFill>
                  <a:srgbClr val="D60134"/>
                </a:solidFill>
              </a:rPr>
              <a:t>Leadership and management</a:t>
            </a:r>
          </a:p>
          <a:p>
            <a:pPr>
              <a:defRPr/>
            </a:pPr>
            <a:r>
              <a:rPr lang="en-GB" sz="2000" kern="0" smtClean="0">
                <a:solidFill>
                  <a:srgbClr val="D60134"/>
                </a:solidFill>
              </a:rPr>
              <a:t>Only a minority of schools take a strategic approach to co-ordinating learner support services. </a:t>
            </a:r>
          </a:p>
          <a:p>
            <a:pPr>
              <a:defRPr/>
            </a:pPr>
            <a:r>
              <a:rPr lang="en-GB" sz="2000" kern="0" smtClean="0">
                <a:solidFill>
                  <a:srgbClr val="D60134"/>
                </a:solidFill>
              </a:rPr>
              <a:t>These schools target learning coaching and personal support well for the learners that most need them and can demonstrate impact in outcomes. </a:t>
            </a:r>
          </a:p>
          <a:p>
            <a:pPr>
              <a:defRPr/>
            </a:pPr>
            <a:r>
              <a:rPr lang="en-GB" sz="2000" kern="0" smtClean="0">
                <a:solidFill>
                  <a:srgbClr val="D60134"/>
                </a:solidFill>
              </a:rPr>
              <a:t>In a majority of schools, the different elements of learner support are not well co-ordinated and nor do they work together effectively. </a:t>
            </a:r>
            <a:endParaRPr lang="en-US" sz="2000" kern="0" dirty="0" smtClean="0">
              <a:solidFill>
                <a:srgbClr val="D6013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50825" y="260350"/>
            <a:ext cx="7772400" cy="719138"/>
          </a:xfrm>
        </p:spPr>
        <p:txBody>
          <a:bodyPr/>
          <a:lstStyle/>
          <a:p>
            <a:pPr eaLnBrk="1" hangingPunct="1"/>
            <a:r>
              <a:rPr lang="en-GB" sz="3600" dirty="0" smtClean="0"/>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endParaRPr lang="en-US" sz="3600" dirty="0" smtClean="0">
              <a:solidFill>
                <a:srgbClr val="015284"/>
              </a:solidFill>
            </a:endParaRPr>
          </a:p>
        </p:txBody>
      </p:sp>
      <p:sp>
        <p:nvSpPr>
          <p:cNvPr id="23554" name="Rectangle 4"/>
          <p:cNvSpPr>
            <a:spLocks noGrp="1" noChangeArrowheads="1"/>
          </p:cNvSpPr>
          <p:nvPr>
            <p:ph type="body" sz="half" idx="2"/>
          </p:nvPr>
        </p:nvSpPr>
        <p:spPr>
          <a:xfrm>
            <a:off x="323850" y="1557338"/>
            <a:ext cx="4248150" cy="4968875"/>
          </a:xfrm>
        </p:spPr>
        <p:txBody>
          <a:bodyPr/>
          <a:lstStyle/>
          <a:p>
            <a:pPr eaLnBrk="1" hangingPunct="1">
              <a:lnSpc>
                <a:spcPct val="80000"/>
              </a:lnSpc>
            </a:pPr>
            <a:r>
              <a:rPr lang="cy-GB" sz="2000" dirty="0" smtClean="0"/>
              <a:t>Nid oes gan leiafrif o ysgolion gynlluniau wrth gefn i reoli gostyngiad pellach yn y cymorth allanol nac i’w galluogi i gadw’r staff ychwanegol sy’n darparu gwasanaethau cymorth i ddysgwyr</a:t>
            </a:r>
          </a:p>
          <a:p>
            <a:pPr marL="0" indent="0" eaLnBrk="1" hangingPunct="1">
              <a:lnSpc>
                <a:spcPct val="80000"/>
              </a:lnSpc>
              <a:buNone/>
            </a:pPr>
            <a:endParaRPr lang="cy-GB" sz="2000" dirty="0" smtClean="0"/>
          </a:p>
          <a:p>
            <a:pPr eaLnBrk="1" hangingPunct="1">
              <a:lnSpc>
                <a:spcPct val="80000"/>
              </a:lnSpc>
            </a:pPr>
            <a:r>
              <a:rPr lang="cy-GB" sz="2000" dirty="0" smtClean="0"/>
              <a:t>Nid yw mwyafrif yr ysgolion yn defnyddio data i arfarnu effaith strategaethau cymorth dysgu yn ddigon da i wybod sut i wella’r ddarpariaeth honno.</a:t>
            </a:r>
          </a:p>
          <a:p>
            <a:pPr eaLnBrk="1" hangingPunct="1">
              <a:lnSpc>
                <a:spcPct val="80000"/>
              </a:lnSpc>
            </a:pPr>
            <a:endParaRPr lang="cy-GB" sz="2000" dirty="0" smtClean="0"/>
          </a:p>
        </p:txBody>
      </p:sp>
      <p:sp>
        <p:nvSpPr>
          <p:cNvPr id="4" name="Rectangle 4"/>
          <p:cNvSpPr txBox="1">
            <a:spLocks noChangeArrowheads="1"/>
          </p:cNvSpPr>
          <p:nvPr/>
        </p:nvSpPr>
        <p:spPr bwMode="auto">
          <a:xfrm>
            <a:off x="4716463" y="1422400"/>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A minority of schools do not have contingency plans to manage further reduction in the extent of external support or to enable them to retain the additional staff that provide learner support services </a:t>
            </a:r>
          </a:p>
          <a:p>
            <a:pPr>
              <a:defRPr/>
            </a:pPr>
            <a:r>
              <a:rPr lang="en-GB" sz="2000" kern="0" dirty="0" smtClean="0">
                <a:solidFill>
                  <a:srgbClr val="D60134"/>
                </a:solidFill>
              </a:rPr>
              <a:t>The majority of schools do not use data to evaluate the impact of learning support strategies well enough to know how to improve that provision.</a:t>
            </a:r>
            <a:endParaRPr lang="en-US" sz="2000" kern="0" dirty="0" smtClean="0">
              <a:solidFill>
                <a:srgbClr val="D60134"/>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Thematic%20survey%20PPT</Template>
  <TotalTime>241</TotalTime>
  <Words>2113</Words>
  <Application>Microsoft Office PowerPoint</Application>
  <PresentationFormat>On-screen Show (4:3)</PresentationFormat>
  <Paragraphs>159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Thematic survey PPT</vt:lpstr>
      <vt:lpstr>  Learner support services for pupils aged 14-16  </vt:lpstr>
      <vt:lpstr>Cefndir Background</vt:lpstr>
      <vt:lpstr>Prif ganfyddiadau Main findings  </vt:lpstr>
      <vt:lpstr>Prif ganfyddiadau Main findings  </vt:lpstr>
      <vt:lpstr> Prif ganfyddiadau Main findings </vt:lpstr>
      <vt:lpstr>  Prif ganfyddiadau Main findings</vt:lpstr>
      <vt:lpstr> Prif ganfyddiadau Main findings </vt:lpstr>
      <vt:lpstr>  Prif ganfyddiadau Main findings</vt:lpstr>
      <vt:lpstr> Prif ganfyddiadau Main findings </vt:lpstr>
      <vt:lpstr>Argymhellion Recommendations </vt:lpstr>
      <vt:lpstr>Argymhellion Recommendations </vt:lpstr>
      <vt:lpstr> Argymhellion Recommendations</vt:lpstr>
      <vt:lpstr> Arfer orau Best practice</vt:lpstr>
      <vt:lpstr>Arfer orau Best practice </vt:lpstr>
      <vt:lpstr> 10 cwestiwn i ddarparwyr 10 questions for providers</vt:lpstr>
      <vt:lpstr> 10 cwestiwn i ddarparwyr 10 questions for providers</vt:lpstr>
      <vt:lpstr>   Dolen gyswllt i’r adroddiad llawn:  www.  Web-link to full report:  www.</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 Support Services for 14-16</dc:title>
  <dc:subject>Learner Support Services</dc:subject>
  <dc:creator>Sue Halliwell</dc:creator>
  <cp:lastModifiedBy>Robert Gairey</cp:lastModifiedBy>
  <cp:revision>25</cp:revision>
  <dcterms:created xsi:type="dcterms:W3CDTF">2014-04-15T15:44:55Z</dcterms:created>
  <dcterms:modified xsi:type="dcterms:W3CDTF">2015-08-07T08:51:56Z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0x0101004FF563581D1EBA4688BFE70077AFADA60312000AAD7F076E450E48B5A0AC7B3FF907F3</vt:lpwstr>
  </property>
  <property fmtid="{D5CDD505-2E9C-101B-9397-08002B2CF9AE}" pid="3" name="ContentType">
    <vt:lpwstr>Document</vt:lpwstr>
  </property>
  <property fmtid="{D5CDD505-2E9C-101B-9397-08002B2CF9AE}" pid="4" name="Estyn_x0020_Language">
    <vt:lpwstr>1;#English|777de1d1-cd30-4966-a2e3-f61db4c431e8</vt:lpwstr>
  </property>
  <property fmtid="{D5CDD505-2E9C-101B-9397-08002B2CF9AE}" pid="5" name="Estyn Language">
    <vt:lpwstr>1</vt:lpwstr>
  </property>
  <property fmtid="{D5CDD505-2E9C-101B-9397-08002B2CF9AE}" pid="6" name="Title (Welsh)">
    <vt:lpwstr>Learner Support Services for 14-16</vt:lpwstr>
  </property>
  <property fmtid="{D5CDD505-2E9C-101B-9397-08002B2CF9AE}" pid="7" name="COBAS Thematic Event ID">
    <vt:lpwstr>10</vt:lpwstr>
  </property>
  <property fmtid="{D5CDD505-2E9C-101B-9397-08002B2CF9AE}" pid="8" name="COBAS Event Short Title">
    <vt:lpwstr>14-19 Learner Support</vt:lpwstr>
  </property>
  <property fmtid="{D5CDD505-2E9C-101B-9397-08002B2CF9AE}" pid="9" name="b6bad8d7342d4cc5ae5d0cd685ebd519">
    <vt:lpwstr>English777de1d1-cd30-4966-a2e3-f61db4c431e8</vt:lpwstr>
  </property>
  <property fmtid="{D5CDD505-2E9C-101B-9397-08002B2CF9AE}" pid="10" name="Lead Inspector">
    <vt:lpwstr>40;#Sue Halliwell</vt:lpwstr>
  </property>
  <property fmtid="{D5CDD505-2E9C-101B-9397-08002B2CF9AE}" pid="11" name="Calendar Year">
    <vt:lpwstr>5</vt:lpwstr>
  </property>
  <property fmtid="{D5CDD505-2E9C-101B-9397-08002B2CF9AE}" pid="12" name="Retention Year">
    <vt:lpwstr/>
  </property>
  <property fmtid="{D5CDD505-2E9C-101B-9397-08002B2CF9AE}" pid="13" name="Year of Survey">
    <vt:lpwstr>2013-2014</vt:lpwstr>
  </property>
  <property fmtid="{D5CDD505-2E9C-101B-9397-08002B2CF9AE}" pid="14" name="TaxCatchAll">
    <vt:lpwstr>1;#</vt:lpwstr>
  </property>
  <property fmtid="{D5CDD505-2E9C-101B-9397-08002B2CF9AE}" pid="15" name="Academic Year">
    <vt:lpwstr>4</vt:lpwstr>
  </property>
  <property fmtid="{D5CDD505-2E9C-101B-9397-08002B2CF9AE}" pid="16" name="COBAS Event ID">
    <vt:lpwstr>03671</vt:lpwstr>
  </property>
  <property fmtid="{D5CDD505-2E9C-101B-9397-08002B2CF9AE}" pid="17" name="COBAS Event Title">
    <vt:lpwstr/>
  </property>
  <property fmtid="{D5CDD505-2E9C-101B-9397-08002B2CF9AE}" pid="18" name="Financial Year">
    <vt:lpwstr/>
  </property>
</Properties>
</file>