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3"/>
  </p:notesMasterIdLst>
  <p:handoutMasterIdLst>
    <p:handoutMasterId r:id="rId24"/>
  </p:handoutMasterIdLst>
  <p:sldIdLst>
    <p:sldId id="305" r:id="rId6"/>
    <p:sldId id="292" r:id="rId7"/>
    <p:sldId id="270" r:id="rId8"/>
    <p:sldId id="311" r:id="rId9"/>
    <p:sldId id="312" r:id="rId10"/>
    <p:sldId id="313" r:id="rId11"/>
    <p:sldId id="314" r:id="rId12"/>
    <p:sldId id="315" r:id="rId13"/>
    <p:sldId id="316" r:id="rId14"/>
    <p:sldId id="317" r:id="rId15"/>
    <p:sldId id="318" r:id="rId16"/>
    <p:sldId id="296" r:id="rId17"/>
    <p:sldId id="320" r:id="rId18"/>
    <p:sldId id="323" r:id="rId19"/>
    <p:sldId id="324" r:id="rId20"/>
    <p:sldId id="291" r:id="rId21"/>
    <p:sldId id="308" r:id="rId22"/>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284"/>
    <a:srgbClr val="D6013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6190" autoAdjust="0"/>
  </p:normalViewPr>
  <p:slideViewPr>
    <p:cSldViewPr>
      <p:cViewPr>
        <p:scale>
          <a:sx n="132" d="100"/>
          <a:sy n="132" d="100"/>
        </p:scale>
        <p:origin x="-930" y="6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400" cy="496888"/>
          </a:xfrm>
          <a:prstGeom prst="rect">
            <a:avLst/>
          </a:prstGeom>
          <a:noFill/>
          <a:ln w="9525">
            <a:noFill/>
            <a:miter lim="800000"/>
            <a:headEnd/>
            <a:tailEnd/>
          </a:ln>
        </p:spPr>
        <p:txBody>
          <a:bodyPr vert="horz" wrap="square" lIns="91425" tIns="45713" rIns="91425" bIns="45713" numCol="1" anchor="t" anchorCtr="0" compatLnSpc="1">
            <a:prstTxWarp prst="textNoShape">
              <a:avLst/>
            </a:prstTxWarp>
          </a:bodyPr>
          <a:lstStyle>
            <a:lvl1pPr defTabSz="906463">
              <a:defRPr sz="1200"/>
            </a:lvl1pPr>
          </a:lstStyle>
          <a:p>
            <a:pPr>
              <a:defRPr/>
            </a:pPr>
            <a:endParaRPr lang="en-US"/>
          </a:p>
        </p:txBody>
      </p:sp>
      <p:sp>
        <p:nvSpPr>
          <p:cNvPr id="3" name="Date Placeholder 2"/>
          <p:cNvSpPr>
            <a:spLocks noGrp="1"/>
          </p:cNvSpPr>
          <p:nvPr>
            <p:ph type="dt" sz="quarter" idx="1"/>
          </p:nvPr>
        </p:nvSpPr>
        <p:spPr bwMode="auto">
          <a:xfrm>
            <a:off x="3849688" y="0"/>
            <a:ext cx="2946400" cy="496888"/>
          </a:xfrm>
          <a:prstGeom prst="rect">
            <a:avLst/>
          </a:prstGeom>
          <a:noFill/>
          <a:ln w="9525">
            <a:noFill/>
            <a:miter lim="800000"/>
            <a:headEnd/>
            <a:tailEnd/>
          </a:ln>
        </p:spPr>
        <p:txBody>
          <a:bodyPr vert="horz" wrap="square" lIns="91425" tIns="45713" rIns="91425" bIns="45713" numCol="1" anchor="t" anchorCtr="0" compatLnSpc="1">
            <a:prstTxWarp prst="textNoShape">
              <a:avLst/>
            </a:prstTxWarp>
          </a:bodyPr>
          <a:lstStyle>
            <a:lvl1pPr algn="r" defTabSz="906463">
              <a:defRPr sz="1200"/>
            </a:lvl1pPr>
          </a:lstStyle>
          <a:p>
            <a:pPr>
              <a:defRPr/>
            </a:pPr>
            <a:fld id="{C821579A-C669-4E18-8D91-A13416759E10}" type="datetimeFigureOut">
              <a:rPr lang="en-GB"/>
              <a:pPr>
                <a:defRPr/>
              </a:pPr>
              <a:t>07/08/2015</a:t>
            </a:fld>
            <a:endParaRPr lang="en-GB"/>
          </a:p>
        </p:txBody>
      </p:sp>
      <p:sp>
        <p:nvSpPr>
          <p:cNvPr id="4" name="Footer Placeholder 3"/>
          <p:cNvSpPr>
            <a:spLocks noGrp="1"/>
          </p:cNvSpPr>
          <p:nvPr>
            <p:ph type="ftr" sz="quarter" idx="2"/>
          </p:nvPr>
        </p:nvSpPr>
        <p:spPr bwMode="auto">
          <a:xfrm>
            <a:off x="0" y="9429750"/>
            <a:ext cx="2946400" cy="496888"/>
          </a:xfrm>
          <a:prstGeom prst="rect">
            <a:avLst/>
          </a:prstGeom>
          <a:noFill/>
          <a:ln w="9525">
            <a:noFill/>
            <a:miter lim="800000"/>
            <a:headEnd/>
            <a:tailEnd/>
          </a:ln>
        </p:spPr>
        <p:txBody>
          <a:bodyPr vert="horz" wrap="square" lIns="91425" tIns="45713" rIns="91425" bIns="45713" numCol="1" anchor="b" anchorCtr="0" compatLnSpc="1">
            <a:prstTxWarp prst="textNoShape">
              <a:avLst/>
            </a:prstTxWarp>
          </a:bodyPr>
          <a:lstStyle>
            <a:lvl1pPr defTabSz="906463">
              <a:defRPr sz="1200"/>
            </a:lvl1pPr>
          </a:lstStyle>
          <a:p>
            <a:pPr>
              <a:defRPr/>
            </a:pPr>
            <a:endParaRPr lang="en-US"/>
          </a:p>
        </p:txBody>
      </p:sp>
      <p:sp>
        <p:nvSpPr>
          <p:cNvPr id="5" name="Slide Number Placeholder 4"/>
          <p:cNvSpPr>
            <a:spLocks noGrp="1"/>
          </p:cNvSpPr>
          <p:nvPr>
            <p:ph type="sldNum" sz="quarter" idx="3"/>
          </p:nvPr>
        </p:nvSpPr>
        <p:spPr bwMode="auto">
          <a:xfrm>
            <a:off x="3849688" y="9429750"/>
            <a:ext cx="2946400" cy="496888"/>
          </a:xfrm>
          <a:prstGeom prst="rect">
            <a:avLst/>
          </a:prstGeom>
          <a:noFill/>
          <a:ln w="9525">
            <a:noFill/>
            <a:miter lim="800000"/>
            <a:headEnd/>
            <a:tailEnd/>
          </a:ln>
        </p:spPr>
        <p:txBody>
          <a:bodyPr vert="horz" wrap="square" lIns="91425" tIns="45713" rIns="91425" bIns="45713" numCol="1" anchor="b" anchorCtr="0" compatLnSpc="1">
            <a:prstTxWarp prst="textNoShape">
              <a:avLst/>
            </a:prstTxWarp>
          </a:bodyPr>
          <a:lstStyle>
            <a:lvl1pPr algn="r" defTabSz="906463">
              <a:defRPr sz="1200"/>
            </a:lvl1pPr>
          </a:lstStyle>
          <a:p>
            <a:pPr>
              <a:defRPr/>
            </a:pPr>
            <a:fld id="{E3A67742-7CF7-4901-AE13-E0F23DD0B0BC}" type="slidenum">
              <a:rPr lang="en-GB"/>
              <a:pPr>
                <a:defRPr/>
              </a:pPr>
              <a:t>‹#›</a:t>
            </a:fld>
            <a:endParaRPr lang="en-GB"/>
          </a:p>
        </p:txBody>
      </p:sp>
    </p:spTree>
    <p:extLst>
      <p:ext uri="{BB962C8B-B14F-4D97-AF65-F5344CB8AC3E}">
        <p14:creationId xmlns:p14="http://schemas.microsoft.com/office/powerpoint/2010/main" val="3637513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400" cy="496888"/>
          </a:xfrm>
          <a:prstGeom prst="rect">
            <a:avLst/>
          </a:prstGeom>
          <a:noFill/>
          <a:ln w="9525">
            <a:noFill/>
            <a:miter lim="800000"/>
            <a:headEnd/>
            <a:tailEnd/>
          </a:ln>
        </p:spPr>
        <p:txBody>
          <a:bodyPr vert="horz" wrap="square" lIns="91425" tIns="45713" rIns="91425" bIns="45713" numCol="1" anchor="t" anchorCtr="0" compatLnSpc="1">
            <a:prstTxWarp prst="textNoShape">
              <a:avLst/>
            </a:prstTxWarp>
          </a:bodyPr>
          <a:lstStyle>
            <a:lvl1pPr defTabSz="906463">
              <a:defRPr sz="1200"/>
            </a:lvl1pPr>
          </a:lstStyle>
          <a:p>
            <a:pPr>
              <a:defRPr/>
            </a:pPr>
            <a:endParaRPr lang="en-US"/>
          </a:p>
        </p:txBody>
      </p:sp>
      <p:sp>
        <p:nvSpPr>
          <p:cNvPr id="3" name="Date Placeholder 2"/>
          <p:cNvSpPr>
            <a:spLocks noGrp="1"/>
          </p:cNvSpPr>
          <p:nvPr>
            <p:ph type="dt" idx="1"/>
          </p:nvPr>
        </p:nvSpPr>
        <p:spPr bwMode="auto">
          <a:xfrm>
            <a:off x="3849688" y="0"/>
            <a:ext cx="2946400" cy="496888"/>
          </a:xfrm>
          <a:prstGeom prst="rect">
            <a:avLst/>
          </a:prstGeom>
          <a:noFill/>
          <a:ln w="9525">
            <a:noFill/>
            <a:miter lim="800000"/>
            <a:headEnd/>
            <a:tailEnd/>
          </a:ln>
        </p:spPr>
        <p:txBody>
          <a:bodyPr vert="horz" wrap="square" lIns="91425" tIns="45713" rIns="91425" bIns="45713" numCol="1" anchor="t" anchorCtr="0" compatLnSpc="1">
            <a:prstTxWarp prst="textNoShape">
              <a:avLst/>
            </a:prstTxWarp>
          </a:bodyPr>
          <a:lstStyle>
            <a:lvl1pPr algn="r" defTabSz="906463">
              <a:defRPr sz="1200"/>
            </a:lvl1pPr>
          </a:lstStyle>
          <a:p>
            <a:pPr>
              <a:defRPr/>
            </a:pPr>
            <a:fld id="{177224C3-2BEB-4773-802A-B070F7C9782A}" type="datetimeFigureOut">
              <a:rPr lang="en-US"/>
              <a:pPr>
                <a:defRPr/>
              </a:pPr>
              <a:t>8/7/2015</a:t>
            </a:fld>
            <a:endParaRPr lang="en-US"/>
          </a:p>
        </p:txBody>
      </p:sp>
      <p:sp>
        <p:nvSpPr>
          <p:cNvPr id="4" name="Slide Image Placeholder 3"/>
          <p:cNvSpPr>
            <a:spLocks noGrp="1" noRot="1" noChangeAspect="1"/>
          </p:cNvSpPr>
          <p:nvPr>
            <p:ph type="sldImg" idx="2"/>
          </p:nvPr>
        </p:nvSpPr>
        <p:spPr>
          <a:xfrm>
            <a:off x="915988" y="744538"/>
            <a:ext cx="4964112" cy="3722687"/>
          </a:xfrm>
          <a:prstGeom prst="rect">
            <a:avLst/>
          </a:prstGeom>
          <a:noFill/>
          <a:ln w="12700">
            <a:solidFill>
              <a:prstClr val="black"/>
            </a:solidFill>
          </a:ln>
        </p:spPr>
        <p:txBody>
          <a:bodyPr vert="horz" lIns="92172" tIns="46086" rIns="92172" bIns="46086" rtlCol="0" anchor="ctr"/>
          <a:lstStyle/>
          <a:p>
            <a:pPr lvl="0"/>
            <a:endParaRPr lang="en-US" noProof="0" dirty="0"/>
          </a:p>
        </p:txBody>
      </p:sp>
      <p:sp>
        <p:nvSpPr>
          <p:cNvPr id="5" name="Notes Placeholder 4"/>
          <p:cNvSpPr>
            <a:spLocks noGrp="1"/>
          </p:cNvSpPr>
          <p:nvPr>
            <p:ph type="body" sz="quarter" idx="3"/>
          </p:nvPr>
        </p:nvSpPr>
        <p:spPr bwMode="auto">
          <a:xfrm>
            <a:off x="679450" y="4716463"/>
            <a:ext cx="5438775" cy="4467225"/>
          </a:xfrm>
          <a:prstGeom prst="rect">
            <a:avLst/>
          </a:prstGeom>
          <a:noFill/>
          <a:ln w="9525">
            <a:noFill/>
            <a:miter lim="800000"/>
            <a:headEnd/>
            <a:tailEnd/>
          </a:ln>
        </p:spPr>
        <p:txBody>
          <a:bodyPr vert="horz" wrap="square" lIns="91425" tIns="45713" rIns="91425" bIns="457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9429750"/>
            <a:ext cx="2946400" cy="496888"/>
          </a:xfrm>
          <a:prstGeom prst="rect">
            <a:avLst/>
          </a:prstGeom>
          <a:noFill/>
          <a:ln w="9525">
            <a:noFill/>
            <a:miter lim="800000"/>
            <a:headEnd/>
            <a:tailEnd/>
          </a:ln>
        </p:spPr>
        <p:txBody>
          <a:bodyPr vert="horz" wrap="square" lIns="91425" tIns="45713" rIns="91425" bIns="45713" numCol="1" anchor="b" anchorCtr="0" compatLnSpc="1">
            <a:prstTxWarp prst="textNoShape">
              <a:avLst/>
            </a:prstTxWarp>
          </a:bodyPr>
          <a:lstStyle>
            <a:lvl1pPr defTabSz="906463">
              <a:defRPr sz="1200"/>
            </a:lvl1pPr>
          </a:lstStyle>
          <a:p>
            <a:pPr>
              <a:defRPr/>
            </a:pPr>
            <a:endParaRPr lang="en-US"/>
          </a:p>
        </p:txBody>
      </p:sp>
      <p:sp>
        <p:nvSpPr>
          <p:cNvPr id="7" name="Slide Number Placeholder 6"/>
          <p:cNvSpPr>
            <a:spLocks noGrp="1"/>
          </p:cNvSpPr>
          <p:nvPr>
            <p:ph type="sldNum" sz="quarter" idx="5"/>
          </p:nvPr>
        </p:nvSpPr>
        <p:spPr bwMode="auto">
          <a:xfrm>
            <a:off x="3849688" y="9429750"/>
            <a:ext cx="2946400" cy="496888"/>
          </a:xfrm>
          <a:prstGeom prst="rect">
            <a:avLst/>
          </a:prstGeom>
          <a:noFill/>
          <a:ln w="9525">
            <a:noFill/>
            <a:miter lim="800000"/>
            <a:headEnd/>
            <a:tailEnd/>
          </a:ln>
        </p:spPr>
        <p:txBody>
          <a:bodyPr vert="horz" wrap="square" lIns="91425" tIns="45713" rIns="91425" bIns="45713" numCol="1" anchor="b" anchorCtr="0" compatLnSpc="1">
            <a:prstTxWarp prst="textNoShape">
              <a:avLst/>
            </a:prstTxWarp>
          </a:bodyPr>
          <a:lstStyle>
            <a:lvl1pPr algn="r" defTabSz="906463">
              <a:defRPr sz="1200"/>
            </a:lvl1pPr>
          </a:lstStyle>
          <a:p>
            <a:pPr>
              <a:defRPr/>
            </a:pPr>
            <a:fld id="{B419E6A7-2582-4F6A-ABD5-89C1B5C5DD8E}" type="slidenum">
              <a:rPr lang="en-US"/>
              <a:pPr>
                <a:defRPr/>
              </a:pPr>
              <a:t>‹#›</a:t>
            </a:fld>
            <a:endParaRPr lang="en-US"/>
          </a:p>
        </p:txBody>
      </p:sp>
    </p:spTree>
    <p:extLst>
      <p:ext uri="{BB962C8B-B14F-4D97-AF65-F5344CB8AC3E}">
        <p14:creationId xmlns:p14="http://schemas.microsoft.com/office/powerpoint/2010/main" val="14207131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a:noFill/>
          <a:ln/>
        </p:spPr>
        <p:txBody>
          <a:bodyPr/>
          <a:lstStyle/>
          <a:p>
            <a:endParaRPr lang="cy-GB" smtClean="0"/>
          </a:p>
        </p:txBody>
      </p:sp>
      <p:sp>
        <p:nvSpPr>
          <p:cNvPr id="17411" name="Slide Number Placeholder 3"/>
          <p:cNvSpPr>
            <a:spLocks noGrp="1"/>
          </p:cNvSpPr>
          <p:nvPr>
            <p:ph type="sldNum" sz="quarter" idx="5"/>
          </p:nvPr>
        </p:nvSpPr>
        <p:spPr>
          <a:noFill/>
        </p:spPr>
        <p:txBody>
          <a:bodyPr/>
          <a:lstStyle/>
          <a:p>
            <a:fld id="{AA7C0188-8488-4546-A83A-58F8022C99F6}" type="slidenum">
              <a:rPr lang="en-US" smtClean="0"/>
              <a:pPr/>
              <a:t>1</a:t>
            </a:fld>
            <a:endParaRPr lang="en-US" smtClean="0"/>
          </a:p>
        </p:txBody>
      </p:sp>
    </p:spTree>
    <p:extLst>
      <p:ext uri="{BB962C8B-B14F-4D97-AF65-F5344CB8AC3E}">
        <p14:creationId xmlns:p14="http://schemas.microsoft.com/office/powerpoint/2010/main" val="1206363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a:noFill/>
          <a:ln/>
        </p:spPr>
        <p:txBody>
          <a:bodyPr/>
          <a:lstStyle/>
          <a:p>
            <a:endParaRPr lang="cy-GB" smtClean="0"/>
          </a:p>
        </p:txBody>
      </p:sp>
      <p:sp>
        <p:nvSpPr>
          <p:cNvPr id="35843" name="Slide Number Placeholder 3"/>
          <p:cNvSpPr>
            <a:spLocks noGrp="1"/>
          </p:cNvSpPr>
          <p:nvPr>
            <p:ph type="sldNum" sz="quarter" idx="5"/>
          </p:nvPr>
        </p:nvSpPr>
        <p:spPr>
          <a:noFill/>
        </p:spPr>
        <p:txBody>
          <a:bodyPr/>
          <a:lstStyle/>
          <a:p>
            <a:fld id="{826C9B9F-9B65-4293-A247-56A6EAD87BD3}" type="slidenum">
              <a:rPr lang="en-US" smtClean="0"/>
              <a:pPr/>
              <a:t>10</a:t>
            </a:fld>
            <a:endParaRPr lang="en-US" smtClean="0"/>
          </a:p>
        </p:txBody>
      </p:sp>
    </p:spTree>
    <p:extLst>
      <p:ext uri="{BB962C8B-B14F-4D97-AF65-F5344CB8AC3E}">
        <p14:creationId xmlns:p14="http://schemas.microsoft.com/office/powerpoint/2010/main" val="1744193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a:noFill/>
          <a:ln/>
        </p:spPr>
        <p:txBody>
          <a:bodyPr/>
          <a:lstStyle/>
          <a:p>
            <a:endParaRPr lang="cy-GB" smtClean="0"/>
          </a:p>
        </p:txBody>
      </p:sp>
      <p:sp>
        <p:nvSpPr>
          <p:cNvPr id="37891" name="Slide Number Placeholder 3"/>
          <p:cNvSpPr>
            <a:spLocks noGrp="1"/>
          </p:cNvSpPr>
          <p:nvPr>
            <p:ph type="sldNum" sz="quarter" idx="5"/>
          </p:nvPr>
        </p:nvSpPr>
        <p:spPr>
          <a:noFill/>
        </p:spPr>
        <p:txBody>
          <a:bodyPr/>
          <a:lstStyle/>
          <a:p>
            <a:fld id="{48D1EB34-31FA-4A90-8BFA-0B21740A5AFD}" type="slidenum">
              <a:rPr lang="en-US" smtClean="0"/>
              <a:pPr/>
              <a:t>11</a:t>
            </a:fld>
            <a:endParaRPr lang="en-US" smtClean="0"/>
          </a:p>
        </p:txBody>
      </p:sp>
    </p:spTree>
    <p:extLst>
      <p:ext uri="{BB962C8B-B14F-4D97-AF65-F5344CB8AC3E}">
        <p14:creationId xmlns:p14="http://schemas.microsoft.com/office/powerpoint/2010/main" val="29230704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a:noFill/>
          <a:ln/>
        </p:spPr>
        <p:txBody>
          <a:bodyPr/>
          <a:lstStyle/>
          <a:p>
            <a:endParaRPr lang="cy-GB" smtClean="0"/>
          </a:p>
        </p:txBody>
      </p:sp>
      <p:sp>
        <p:nvSpPr>
          <p:cNvPr id="39939" name="Slide Number Placeholder 3"/>
          <p:cNvSpPr>
            <a:spLocks noGrp="1"/>
          </p:cNvSpPr>
          <p:nvPr>
            <p:ph type="sldNum" sz="quarter" idx="5"/>
          </p:nvPr>
        </p:nvSpPr>
        <p:spPr>
          <a:noFill/>
        </p:spPr>
        <p:txBody>
          <a:bodyPr/>
          <a:lstStyle/>
          <a:p>
            <a:fld id="{5CD85DCC-A57E-4A87-AFD4-D981C3018BEE}" type="slidenum">
              <a:rPr lang="en-US" smtClean="0"/>
              <a:pPr/>
              <a:t>12</a:t>
            </a:fld>
            <a:endParaRPr lang="en-US" smtClean="0"/>
          </a:p>
        </p:txBody>
      </p:sp>
    </p:spTree>
    <p:extLst>
      <p:ext uri="{BB962C8B-B14F-4D97-AF65-F5344CB8AC3E}">
        <p14:creationId xmlns:p14="http://schemas.microsoft.com/office/powerpoint/2010/main" val="75120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a:noFill/>
          <a:ln/>
        </p:spPr>
        <p:txBody>
          <a:bodyPr/>
          <a:lstStyle/>
          <a:p>
            <a:endParaRPr lang="cy-GB" smtClean="0"/>
          </a:p>
        </p:txBody>
      </p:sp>
      <p:sp>
        <p:nvSpPr>
          <p:cNvPr id="41987" name="Slide Number Placeholder 3"/>
          <p:cNvSpPr>
            <a:spLocks noGrp="1"/>
          </p:cNvSpPr>
          <p:nvPr>
            <p:ph type="sldNum" sz="quarter" idx="5"/>
          </p:nvPr>
        </p:nvSpPr>
        <p:spPr>
          <a:noFill/>
        </p:spPr>
        <p:txBody>
          <a:bodyPr/>
          <a:lstStyle/>
          <a:p>
            <a:fld id="{F029AC17-0F3C-48B5-B866-922F8349014C}" type="slidenum">
              <a:rPr lang="en-US" smtClean="0"/>
              <a:pPr/>
              <a:t>13</a:t>
            </a:fld>
            <a:endParaRPr lang="en-US" smtClean="0"/>
          </a:p>
        </p:txBody>
      </p:sp>
    </p:spTree>
    <p:extLst>
      <p:ext uri="{BB962C8B-B14F-4D97-AF65-F5344CB8AC3E}">
        <p14:creationId xmlns:p14="http://schemas.microsoft.com/office/powerpoint/2010/main" val="608378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a:noFill/>
          <a:ln/>
        </p:spPr>
        <p:txBody>
          <a:bodyPr/>
          <a:lstStyle/>
          <a:p>
            <a:endParaRPr lang="cy-GB" smtClean="0"/>
          </a:p>
        </p:txBody>
      </p:sp>
      <p:sp>
        <p:nvSpPr>
          <p:cNvPr id="44035" name="Slide Number Placeholder 3"/>
          <p:cNvSpPr>
            <a:spLocks noGrp="1"/>
          </p:cNvSpPr>
          <p:nvPr>
            <p:ph type="sldNum" sz="quarter" idx="5"/>
          </p:nvPr>
        </p:nvSpPr>
        <p:spPr>
          <a:noFill/>
        </p:spPr>
        <p:txBody>
          <a:bodyPr/>
          <a:lstStyle/>
          <a:p>
            <a:fld id="{321EB5D1-64C7-46A0-9A32-696C9DA029C8}" type="slidenum">
              <a:rPr lang="en-US" smtClean="0"/>
              <a:pPr/>
              <a:t>14</a:t>
            </a:fld>
            <a:endParaRPr lang="en-US" smtClean="0"/>
          </a:p>
        </p:txBody>
      </p:sp>
    </p:spTree>
    <p:extLst>
      <p:ext uri="{BB962C8B-B14F-4D97-AF65-F5344CB8AC3E}">
        <p14:creationId xmlns:p14="http://schemas.microsoft.com/office/powerpoint/2010/main" val="260072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a:noFill/>
          <a:ln/>
        </p:spPr>
        <p:txBody>
          <a:bodyPr/>
          <a:lstStyle/>
          <a:p>
            <a:endParaRPr lang="cy-GB" smtClean="0"/>
          </a:p>
        </p:txBody>
      </p:sp>
      <p:sp>
        <p:nvSpPr>
          <p:cNvPr id="46083" name="Slide Number Placeholder 3"/>
          <p:cNvSpPr>
            <a:spLocks noGrp="1"/>
          </p:cNvSpPr>
          <p:nvPr>
            <p:ph type="sldNum" sz="quarter" idx="5"/>
          </p:nvPr>
        </p:nvSpPr>
        <p:spPr>
          <a:noFill/>
        </p:spPr>
        <p:txBody>
          <a:bodyPr/>
          <a:lstStyle/>
          <a:p>
            <a:fld id="{5EFAD284-FFFD-4791-8690-69AF6E266861}" type="slidenum">
              <a:rPr lang="en-US" smtClean="0"/>
              <a:pPr/>
              <a:t>15</a:t>
            </a:fld>
            <a:endParaRPr lang="en-US" smtClean="0"/>
          </a:p>
        </p:txBody>
      </p:sp>
    </p:spTree>
    <p:extLst>
      <p:ext uri="{BB962C8B-B14F-4D97-AF65-F5344CB8AC3E}">
        <p14:creationId xmlns:p14="http://schemas.microsoft.com/office/powerpoint/2010/main" val="18496804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a:noFill/>
          <a:ln/>
        </p:spPr>
        <p:txBody>
          <a:bodyPr/>
          <a:lstStyle/>
          <a:p>
            <a:endParaRPr lang="cy-GB" smtClean="0"/>
          </a:p>
        </p:txBody>
      </p:sp>
      <p:sp>
        <p:nvSpPr>
          <p:cNvPr id="48131" name="Slide Number Placeholder 3"/>
          <p:cNvSpPr>
            <a:spLocks noGrp="1"/>
          </p:cNvSpPr>
          <p:nvPr>
            <p:ph type="sldNum" sz="quarter" idx="5"/>
          </p:nvPr>
        </p:nvSpPr>
        <p:spPr>
          <a:noFill/>
        </p:spPr>
        <p:txBody>
          <a:bodyPr/>
          <a:lstStyle/>
          <a:p>
            <a:fld id="{D48D0C3C-82C2-43F0-AE9E-ADF3C902333E}" type="slidenum">
              <a:rPr lang="en-US" smtClean="0"/>
              <a:pPr/>
              <a:t>16</a:t>
            </a:fld>
            <a:endParaRPr lang="en-US" smtClean="0"/>
          </a:p>
        </p:txBody>
      </p:sp>
    </p:spTree>
    <p:extLst>
      <p:ext uri="{BB962C8B-B14F-4D97-AF65-F5344CB8AC3E}">
        <p14:creationId xmlns:p14="http://schemas.microsoft.com/office/powerpoint/2010/main" val="1719896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a:noFill/>
          <a:ln/>
        </p:spPr>
        <p:txBody>
          <a:bodyPr/>
          <a:lstStyle/>
          <a:p>
            <a:endParaRPr lang="cy-GB" smtClean="0"/>
          </a:p>
        </p:txBody>
      </p:sp>
      <p:sp>
        <p:nvSpPr>
          <p:cNvPr id="50179" name="Slide Number Placeholder 3"/>
          <p:cNvSpPr>
            <a:spLocks noGrp="1"/>
          </p:cNvSpPr>
          <p:nvPr>
            <p:ph type="sldNum" sz="quarter" idx="5"/>
          </p:nvPr>
        </p:nvSpPr>
        <p:spPr>
          <a:noFill/>
        </p:spPr>
        <p:txBody>
          <a:bodyPr/>
          <a:lstStyle/>
          <a:p>
            <a:fld id="{76AEEA4F-1252-47EF-BC8E-41059E3BA49B}" type="slidenum">
              <a:rPr lang="en-US" smtClean="0"/>
              <a:pPr/>
              <a:t>17</a:t>
            </a:fld>
            <a:endParaRPr lang="en-US" smtClean="0"/>
          </a:p>
        </p:txBody>
      </p:sp>
    </p:spTree>
    <p:extLst>
      <p:ext uri="{BB962C8B-B14F-4D97-AF65-F5344CB8AC3E}">
        <p14:creationId xmlns:p14="http://schemas.microsoft.com/office/powerpoint/2010/main" val="1061011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endParaRPr lang="cy-GB" smtClean="0"/>
          </a:p>
        </p:txBody>
      </p:sp>
      <p:sp>
        <p:nvSpPr>
          <p:cNvPr id="19459" name="Slide Number Placeholder 3"/>
          <p:cNvSpPr>
            <a:spLocks noGrp="1"/>
          </p:cNvSpPr>
          <p:nvPr>
            <p:ph type="sldNum" sz="quarter" idx="5"/>
          </p:nvPr>
        </p:nvSpPr>
        <p:spPr>
          <a:noFill/>
        </p:spPr>
        <p:txBody>
          <a:bodyPr/>
          <a:lstStyle/>
          <a:p>
            <a:fld id="{477280C1-CDC8-431D-A953-FABBD454BBDE}" type="slidenum">
              <a:rPr lang="en-US" smtClean="0"/>
              <a:pPr/>
              <a:t>2</a:t>
            </a:fld>
            <a:endParaRPr lang="en-US" smtClean="0"/>
          </a:p>
        </p:txBody>
      </p:sp>
    </p:spTree>
    <p:extLst>
      <p:ext uri="{BB962C8B-B14F-4D97-AF65-F5344CB8AC3E}">
        <p14:creationId xmlns:p14="http://schemas.microsoft.com/office/powerpoint/2010/main" val="1940822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a:noFill/>
          <a:ln/>
        </p:spPr>
        <p:txBody>
          <a:bodyPr/>
          <a:lstStyle/>
          <a:p>
            <a:endParaRPr lang="cy-GB" smtClean="0"/>
          </a:p>
        </p:txBody>
      </p:sp>
      <p:sp>
        <p:nvSpPr>
          <p:cNvPr id="21507" name="Slide Number Placeholder 3"/>
          <p:cNvSpPr>
            <a:spLocks noGrp="1"/>
          </p:cNvSpPr>
          <p:nvPr>
            <p:ph type="sldNum" sz="quarter" idx="5"/>
          </p:nvPr>
        </p:nvSpPr>
        <p:spPr>
          <a:noFill/>
        </p:spPr>
        <p:txBody>
          <a:bodyPr/>
          <a:lstStyle/>
          <a:p>
            <a:fld id="{8EEC1056-7C44-4DA1-9F29-1F3455DEF214}" type="slidenum">
              <a:rPr lang="en-US" smtClean="0"/>
              <a:pPr/>
              <a:t>3</a:t>
            </a:fld>
            <a:endParaRPr lang="en-US" smtClean="0"/>
          </a:p>
        </p:txBody>
      </p:sp>
    </p:spTree>
    <p:extLst>
      <p:ext uri="{BB962C8B-B14F-4D97-AF65-F5344CB8AC3E}">
        <p14:creationId xmlns:p14="http://schemas.microsoft.com/office/powerpoint/2010/main" val="2846944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a:noFill/>
          <a:ln/>
        </p:spPr>
        <p:txBody>
          <a:bodyPr/>
          <a:lstStyle/>
          <a:p>
            <a:endParaRPr lang="cy-GB" smtClean="0"/>
          </a:p>
        </p:txBody>
      </p:sp>
      <p:sp>
        <p:nvSpPr>
          <p:cNvPr id="23555" name="Slide Number Placeholder 3"/>
          <p:cNvSpPr>
            <a:spLocks noGrp="1"/>
          </p:cNvSpPr>
          <p:nvPr>
            <p:ph type="sldNum" sz="quarter" idx="5"/>
          </p:nvPr>
        </p:nvSpPr>
        <p:spPr>
          <a:noFill/>
        </p:spPr>
        <p:txBody>
          <a:bodyPr/>
          <a:lstStyle/>
          <a:p>
            <a:fld id="{44105C6B-98BF-4598-811E-71F43DB2D29B}" type="slidenum">
              <a:rPr lang="en-US" smtClean="0"/>
              <a:pPr/>
              <a:t>4</a:t>
            </a:fld>
            <a:endParaRPr lang="en-US" smtClean="0"/>
          </a:p>
        </p:txBody>
      </p:sp>
    </p:spTree>
    <p:extLst>
      <p:ext uri="{BB962C8B-B14F-4D97-AF65-F5344CB8AC3E}">
        <p14:creationId xmlns:p14="http://schemas.microsoft.com/office/powerpoint/2010/main" val="2122674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a:noFill/>
          <a:ln/>
        </p:spPr>
        <p:txBody>
          <a:bodyPr/>
          <a:lstStyle/>
          <a:p>
            <a:endParaRPr lang="cy-GB" smtClean="0"/>
          </a:p>
        </p:txBody>
      </p:sp>
      <p:sp>
        <p:nvSpPr>
          <p:cNvPr id="25603" name="Slide Number Placeholder 3"/>
          <p:cNvSpPr>
            <a:spLocks noGrp="1"/>
          </p:cNvSpPr>
          <p:nvPr>
            <p:ph type="sldNum" sz="quarter" idx="5"/>
          </p:nvPr>
        </p:nvSpPr>
        <p:spPr>
          <a:noFill/>
        </p:spPr>
        <p:txBody>
          <a:bodyPr/>
          <a:lstStyle/>
          <a:p>
            <a:fld id="{00307BA5-3177-46A2-A0D4-899E4589D1D5}" type="slidenum">
              <a:rPr lang="en-US" smtClean="0"/>
              <a:pPr/>
              <a:t>5</a:t>
            </a:fld>
            <a:endParaRPr lang="en-US" smtClean="0"/>
          </a:p>
        </p:txBody>
      </p:sp>
    </p:spTree>
    <p:extLst>
      <p:ext uri="{BB962C8B-B14F-4D97-AF65-F5344CB8AC3E}">
        <p14:creationId xmlns:p14="http://schemas.microsoft.com/office/powerpoint/2010/main" val="3225232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a:noFill/>
          <a:ln/>
        </p:spPr>
        <p:txBody>
          <a:bodyPr/>
          <a:lstStyle/>
          <a:p>
            <a:endParaRPr lang="cy-GB" smtClean="0"/>
          </a:p>
        </p:txBody>
      </p:sp>
      <p:sp>
        <p:nvSpPr>
          <p:cNvPr id="27651" name="Slide Number Placeholder 3"/>
          <p:cNvSpPr>
            <a:spLocks noGrp="1"/>
          </p:cNvSpPr>
          <p:nvPr>
            <p:ph type="sldNum" sz="quarter" idx="5"/>
          </p:nvPr>
        </p:nvSpPr>
        <p:spPr>
          <a:noFill/>
        </p:spPr>
        <p:txBody>
          <a:bodyPr/>
          <a:lstStyle/>
          <a:p>
            <a:fld id="{15387CD2-3518-409D-9897-07219F9AFFEB}" type="slidenum">
              <a:rPr lang="en-US" smtClean="0"/>
              <a:pPr/>
              <a:t>6</a:t>
            </a:fld>
            <a:endParaRPr lang="en-US" smtClean="0"/>
          </a:p>
        </p:txBody>
      </p:sp>
    </p:spTree>
    <p:extLst>
      <p:ext uri="{BB962C8B-B14F-4D97-AF65-F5344CB8AC3E}">
        <p14:creationId xmlns:p14="http://schemas.microsoft.com/office/powerpoint/2010/main" val="4031664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a:noFill/>
          <a:ln/>
        </p:spPr>
        <p:txBody>
          <a:bodyPr/>
          <a:lstStyle/>
          <a:p>
            <a:endParaRPr lang="cy-GB" smtClean="0"/>
          </a:p>
        </p:txBody>
      </p:sp>
      <p:sp>
        <p:nvSpPr>
          <p:cNvPr id="29699" name="Slide Number Placeholder 3"/>
          <p:cNvSpPr>
            <a:spLocks noGrp="1"/>
          </p:cNvSpPr>
          <p:nvPr>
            <p:ph type="sldNum" sz="quarter" idx="5"/>
          </p:nvPr>
        </p:nvSpPr>
        <p:spPr>
          <a:noFill/>
        </p:spPr>
        <p:txBody>
          <a:bodyPr/>
          <a:lstStyle/>
          <a:p>
            <a:fld id="{5F4D0379-2EAE-4D39-8E80-C093031FFC53}" type="slidenum">
              <a:rPr lang="en-US" smtClean="0"/>
              <a:pPr/>
              <a:t>7</a:t>
            </a:fld>
            <a:endParaRPr lang="en-US" smtClean="0"/>
          </a:p>
        </p:txBody>
      </p:sp>
    </p:spTree>
    <p:extLst>
      <p:ext uri="{BB962C8B-B14F-4D97-AF65-F5344CB8AC3E}">
        <p14:creationId xmlns:p14="http://schemas.microsoft.com/office/powerpoint/2010/main" val="4206270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a:noFill/>
          <a:ln/>
        </p:spPr>
        <p:txBody>
          <a:bodyPr/>
          <a:lstStyle/>
          <a:p>
            <a:endParaRPr lang="cy-GB" smtClean="0"/>
          </a:p>
        </p:txBody>
      </p:sp>
      <p:sp>
        <p:nvSpPr>
          <p:cNvPr id="31747" name="Slide Number Placeholder 3"/>
          <p:cNvSpPr>
            <a:spLocks noGrp="1"/>
          </p:cNvSpPr>
          <p:nvPr>
            <p:ph type="sldNum" sz="quarter" idx="5"/>
          </p:nvPr>
        </p:nvSpPr>
        <p:spPr>
          <a:noFill/>
        </p:spPr>
        <p:txBody>
          <a:bodyPr/>
          <a:lstStyle/>
          <a:p>
            <a:fld id="{34549681-2422-47FE-B84D-948BA75BE387}" type="slidenum">
              <a:rPr lang="en-US" smtClean="0"/>
              <a:pPr/>
              <a:t>8</a:t>
            </a:fld>
            <a:endParaRPr lang="en-US" smtClean="0"/>
          </a:p>
        </p:txBody>
      </p:sp>
    </p:spTree>
    <p:extLst>
      <p:ext uri="{BB962C8B-B14F-4D97-AF65-F5344CB8AC3E}">
        <p14:creationId xmlns:p14="http://schemas.microsoft.com/office/powerpoint/2010/main" val="222439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a:noFill/>
          <a:ln/>
        </p:spPr>
        <p:txBody>
          <a:bodyPr/>
          <a:lstStyle/>
          <a:p>
            <a:endParaRPr lang="cy-GB" smtClean="0"/>
          </a:p>
        </p:txBody>
      </p:sp>
      <p:sp>
        <p:nvSpPr>
          <p:cNvPr id="33795" name="Slide Number Placeholder 3"/>
          <p:cNvSpPr>
            <a:spLocks noGrp="1"/>
          </p:cNvSpPr>
          <p:nvPr>
            <p:ph type="sldNum" sz="quarter" idx="5"/>
          </p:nvPr>
        </p:nvSpPr>
        <p:spPr>
          <a:noFill/>
        </p:spPr>
        <p:txBody>
          <a:bodyPr/>
          <a:lstStyle/>
          <a:p>
            <a:fld id="{F3BD9CBA-C3D5-45E7-9462-9618DF8F79D9}" type="slidenum">
              <a:rPr lang="en-US" smtClean="0"/>
              <a:pPr/>
              <a:t>9</a:t>
            </a:fld>
            <a:endParaRPr lang="en-US" smtClean="0"/>
          </a:p>
        </p:txBody>
      </p:sp>
    </p:spTree>
    <p:extLst>
      <p:ext uri="{BB962C8B-B14F-4D97-AF65-F5344CB8AC3E}">
        <p14:creationId xmlns:p14="http://schemas.microsoft.com/office/powerpoint/2010/main" val="3192091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4213" y="14843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eaLnBrk="1" fontAlgn="base" hangingPunct="1">
        <a:spcBef>
          <a:spcPct val="0"/>
        </a:spcBef>
        <a:spcAft>
          <a:spcPct val="0"/>
        </a:spcAft>
        <a:defRPr sz="4400">
          <a:solidFill>
            <a:srgbClr val="D60134"/>
          </a:solidFill>
          <a:latin typeface="Arial" charset="0"/>
        </a:defRPr>
      </a:lvl6pPr>
      <a:lvl7pPr marL="914400" algn="ctr" rtl="0" eaLnBrk="1" fontAlgn="base" hangingPunct="1">
        <a:spcBef>
          <a:spcPct val="0"/>
        </a:spcBef>
        <a:spcAft>
          <a:spcPct val="0"/>
        </a:spcAft>
        <a:defRPr sz="4400">
          <a:solidFill>
            <a:srgbClr val="D60134"/>
          </a:solidFill>
          <a:latin typeface="Arial" charset="0"/>
        </a:defRPr>
      </a:lvl7pPr>
      <a:lvl8pPr marL="1371600" algn="ctr" rtl="0" eaLnBrk="1" fontAlgn="base" hangingPunct="1">
        <a:spcBef>
          <a:spcPct val="0"/>
        </a:spcBef>
        <a:spcAft>
          <a:spcPct val="0"/>
        </a:spcAft>
        <a:defRPr sz="4400">
          <a:solidFill>
            <a:srgbClr val="D60134"/>
          </a:solidFill>
          <a:latin typeface="Arial" charset="0"/>
        </a:defRPr>
      </a:lvl8pPr>
      <a:lvl9pPr marL="1828800" algn="ctr" rtl="0" eaLnBrk="1" fontAlgn="base" hangingPunct="1">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eaLnBrk="1" fontAlgn="base" hangingPunct="1">
        <a:spcBef>
          <a:spcPct val="20000"/>
        </a:spcBef>
        <a:spcAft>
          <a:spcPct val="0"/>
        </a:spcAft>
        <a:buChar char="»"/>
        <a:defRPr sz="2000">
          <a:solidFill>
            <a:srgbClr val="015284"/>
          </a:solidFill>
          <a:latin typeface="+mn-lt"/>
        </a:defRPr>
      </a:lvl6pPr>
      <a:lvl7pPr marL="2971800" indent="-228600" algn="l" rtl="0" eaLnBrk="1" fontAlgn="base" hangingPunct="1">
        <a:spcBef>
          <a:spcPct val="20000"/>
        </a:spcBef>
        <a:spcAft>
          <a:spcPct val="0"/>
        </a:spcAft>
        <a:buChar char="»"/>
        <a:defRPr sz="2000">
          <a:solidFill>
            <a:srgbClr val="015284"/>
          </a:solidFill>
          <a:latin typeface="+mn-lt"/>
        </a:defRPr>
      </a:lvl7pPr>
      <a:lvl8pPr marL="3429000" indent="-228600" algn="l" rtl="0" eaLnBrk="1" fontAlgn="base" hangingPunct="1">
        <a:spcBef>
          <a:spcPct val="20000"/>
        </a:spcBef>
        <a:spcAft>
          <a:spcPct val="0"/>
        </a:spcAft>
        <a:buChar char="»"/>
        <a:defRPr sz="2000">
          <a:solidFill>
            <a:srgbClr val="015284"/>
          </a:solidFill>
          <a:latin typeface="+mn-lt"/>
        </a:defRPr>
      </a:lvl8pPr>
      <a:lvl9pPr marL="3886200" indent="-228600" algn="l" rtl="0" eaLnBrk="1" fontAlgn="base" hangingPunct="1">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estyn.gov.uk/cymraeg/docViewer-w/343461.3/Llythrennedd%20yng%20nghyfnod%20allweddol%203:%20Adroddiad%20interim%20-%20Ionawr%202015/?navmap=30,163,"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hyperlink" Target="http://www.estyn.gov.uk/english/docViewer/343434/Literacy%20in%20key%20stage%203:%20An%20interim%20report%20-%20January%202015/?navmap=30,1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6"/>
          <p:cNvSpPr>
            <a:spLocks noGrp="1"/>
          </p:cNvSpPr>
          <p:nvPr>
            <p:ph type="title"/>
          </p:nvPr>
        </p:nvSpPr>
        <p:spPr>
          <a:xfrm>
            <a:off x="684213" y="1484313"/>
            <a:ext cx="7772400" cy="1439862"/>
          </a:xfrm>
        </p:spPr>
        <p:txBody>
          <a:bodyPr/>
          <a:lstStyle/>
          <a:p>
            <a:pPr eaLnBrk="1" hangingPunct="1"/>
            <a:r>
              <a:rPr lang="en-GB" sz="3600" smtClean="0"/>
              <a:t/>
            </a:r>
            <a:br>
              <a:rPr lang="en-GB" sz="3600" smtClean="0"/>
            </a:br>
            <a:r>
              <a:rPr lang="en-GB" sz="3600" smtClean="0"/>
              <a:t/>
            </a:r>
            <a:br>
              <a:rPr lang="en-GB" sz="3600" smtClean="0"/>
            </a:br>
            <a:r>
              <a:rPr lang="en-GB" sz="3200" smtClean="0">
                <a:solidFill>
                  <a:srgbClr val="015284"/>
                </a:solidFill>
              </a:rPr>
              <a:t>Llythrennedd yng nghyfnod allweddol 3: adroddiad interim</a:t>
            </a:r>
            <a:r>
              <a:rPr lang="en-GB" sz="3600" smtClean="0">
                <a:solidFill>
                  <a:srgbClr val="015284"/>
                </a:solidFill>
              </a:rPr>
              <a:t/>
            </a:r>
            <a:br>
              <a:rPr lang="en-GB" sz="3600" smtClean="0">
                <a:solidFill>
                  <a:srgbClr val="015284"/>
                </a:solidFill>
              </a:rPr>
            </a:br>
            <a:r>
              <a:rPr lang="en-GB" sz="3600" smtClean="0">
                <a:solidFill>
                  <a:srgbClr val="015284"/>
                </a:solidFill>
              </a:rPr>
              <a:t/>
            </a:r>
            <a:br>
              <a:rPr lang="en-GB" sz="3600" smtClean="0">
                <a:solidFill>
                  <a:srgbClr val="015284"/>
                </a:solidFill>
              </a:rPr>
            </a:br>
            <a:r>
              <a:rPr lang="en-GB" sz="3200" smtClean="0">
                <a:solidFill>
                  <a:srgbClr val="FF0000"/>
                </a:solidFill>
              </a:rPr>
              <a:t>Literacy in key stage 3: an interim report</a:t>
            </a:r>
            <a:endParaRPr lang="en-GB" sz="3400" smtClean="0">
              <a:solidFill>
                <a:srgbClr val="015284"/>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solidFill>
                  <a:srgbClr val="FF0000"/>
                </a:solidFill>
              </a:rPr>
              <a:t>Main findings</a:t>
            </a:r>
            <a:endParaRPr lang="en-US" sz="3600" smtClean="0">
              <a:solidFill>
                <a:srgbClr val="015284"/>
              </a:solidFill>
            </a:endParaRPr>
          </a:p>
        </p:txBody>
      </p:sp>
      <p:sp>
        <p:nvSpPr>
          <p:cNvPr id="34818" name="Rectangle 4"/>
          <p:cNvSpPr>
            <a:spLocks noGrp="1" noChangeArrowheads="1"/>
          </p:cNvSpPr>
          <p:nvPr>
            <p:ph type="body" sz="half" idx="2"/>
          </p:nvPr>
        </p:nvSpPr>
        <p:spPr>
          <a:xfrm>
            <a:off x="468313" y="1484313"/>
            <a:ext cx="4248150" cy="4752975"/>
          </a:xfrm>
        </p:spPr>
        <p:txBody>
          <a:bodyPr/>
          <a:lstStyle/>
          <a:p>
            <a:pPr eaLnBrk="1" hangingPunct="1"/>
            <a:r>
              <a:rPr lang="cy-GB" sz="1600" smtClean="0"/>
              <a:t>Mae canlyniadau’r profion darllen cenedlaethol blynyddol ar gael i ysgolion er mwyn monitro cynnydd darllen pob disgybl.  Fodd bynnag, defnydd cyfyngedig y mae ysgolion yn ei wneud </a:t>
            </a:r>
            <a:br>
              <a:rPr lang="cy-GB" sz="1600" smtClean="0"/>
            </a:br>
            <a:r>
              <a:rPr lang="cy-GB" sz="1600" smtClean="0"/>
              <a:t>o ganlyniadau’r profion hyn i gynllunio profiadau dysgu ar draws y cwricwlwm.  Mewn llawer o ysgolion, mae’r wybodaeth ar gael, ond fe’i gwelir fel eiddo’r adran Gymraeg neu Saesneg</a:t>
            </a:r>
            <a:br>
              <a:rPr lang="cy-GB" sz="1600" smtClean="0"/>
            </a:br>
            <a:r>
              <a:rPr lang="cy-GB" sz="1600" smtClean="0"/>
              <a:t>yn hytrach nag fel adnodd ysgol gyfan.  </a:t>
            </a:r>
          </a:p>
          <a:p>
            <a:pPr eaLnBrk="1" hangingPunct="1"/>
            <a:endParaRPr lang="cy-GB" smtClean="0">
              <a:solidFill>
                <a:srgbClr val="0070C0"/>
              </a:solidFill>
            </a:endParaRPr>
          </a:p>
        </p:txBody>
      </p:sp>
      <p:sp>
        <p:nvSpPr>
          <p:cNvPr id="4" name="Rectangle 4"/>
          <p:cNvSpPr txBox="1">
            <a:spLocks noChangeArrowheads="1"/>
          </p:cNvSpPr>
          <p:nvPr/>
        </p:nvSpPr>
        <p:spPr bwMode="auto">
          <a:xfrm>
            <a:off x="4895850" y="1484313"/>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1600" dirty="0">
                <a:solidFill>
                  <a:srgbClr val="FF0000"/>
                </a:solidFill>
              </a:rPr>
              <a:t>Annual national reading test results are available to schools to monitor the reading progress of all pupils.  However, schools make limited use of these test results to plan learning experiences across the curriculum.  In many schools, the information is available, but viewed as the property of the English or Welsh department rather than as a whole-school resource.  </a:t>
            </a:r>
          </a:p>
          <a:p>
            <a:pPr>
              <a:defRPr/>
            </a:pPr>
            <a:endParaRPr lang="en-US" sz="1400" kern="0" dirty="0" smtClean="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Argymhellion</a:t>
            </a:r>
            <a:br>
              <a:rPr lang="en-GB" sz="3600" smtClean="0">
                <a:solidFill>
                  <a:srgbClr val="015284"/>
                </a:solidFill>
              </a:rPr>
            </a:br>
            <a:r>
              <a:rPr lang="en-GB" sz="3600" smtClean="0">
                <a:solidFill>
                  <a:srgbClr val="FF0000"/>
                </a:solidFill>
              </a:rPr>
              <a:t>Recommendations</a:t>
            </a:r>
            <a:endParaRPr lang="en-US" sz="3600" smtClean="0">
              <a:solidFill>
                <a:srgbClr val="015284"/>
              </a:solidFill>
            </a:endParaRPr>
          </a:p>
        </p:txBody>
      </p:sp>
      <p:sp>
        <p:nvSpPr>
          <p:cNvPr id="4099" name="Rectangle 4"/>
          <p:cNvSpPr>
            <a:spLocks noGrp="1" noChangeArrowheads="1"/>
          </p:cNvSpPr>
          <p:nvPr>
            <p:ph type="body" sz="half" idx="2"/>
          </p:nvPr>
        </p:nvSpPr>
        <p:spPr>
          <a:xfrm>
            <a:off x="468313" y="1268413"/>
            <a:ext cx="4248150" cy="4968875"/>
          </a:xfrm>
        </p:spPr>
        <p:txBody>
          <a:bodyPr/>
          <a:lstStyle/>
          <a:p>
            <a:pPr marL="0" indent="0" eaLnBrk="1" hangingPunct="1">
              <a:buFontTx/>
              <a:buNone/>
              <a:defRPr/>
            </a:pPr>
            <a:r>
              <a:rPr lang="en-GB" sz="1600" b="1" dirty="0" err="1" smtClean="0"/>
              <a:t>Dylai</a:t>
            </a:r>
            <a:r>
              <a:rPr lang="en-GB" sz="1600" b="1" dirty="0" smtClean="0"/>
              <a:t> </a:t>
            </a:r>
            <a:r>
              <a:rPr lang="en-GB" sz="1600" b="1" dirty="0" err="1" smtClean="0"/>
              <a:t>ysgolion</a:t>
            </a:r>
            <a:r>
              <a:rPr lang="en-GB" sz="1600" b="1" dirty="0" smtClean="0"/>
              <a:t>:</a:t>
            </a:r>
            <a:r>
              <a:rPr lang="en-GB" sz="1600" dirty="0" smtClean="0"/>
              <a:t> </a:t>
            </a:r>
          </a:p>
          <a:p>
            <a:pPr marL="0" indent="0" eaLnBrk="1" hangingPunct="1">
              <a:buFontTx/>
              <a:buNone/>
              <a:defRPr/>
            </a:pPr>
            <a:endParaRPr lang="en-GB" sz="1600" dirty="0" smtClean="0"/>
          </a:p>
          <a:p>
            <a:pPr marL="355600" indent="-355600" eaLnBrk="1" hangingPunct="1">
              <a:buFontTx/>
              <a:buNone/>
              <a:defRPr/>
            </a:pPr>
            <a:r>
              <a:rPr lang="en-GB" sz="1600" dirty="0" smtClean="0"/>
              <a:t>A1	</a:t>
            </a:r>
            <a:r>
              <a:rPr lang="en-GB" sz="1600" dirty="0" err="1" smtClean="0"/>
              <a:t>weithredu</a:t>
            </a:r>
            <a:r>
              <a:rPr lang="en-GB" sz="1600" dirty="0" smtClean="0"/>
              <a:t> dull </a:t>
            </a:r>
            <a:r>
              <a:rPr lang="en-GB" sz="1600" dirty="0" err="1" smtClean="0"/>
              <a:t>trawsgwricwlaidd</a:t>
            </a:r>
            <a:r>
              <a:rPr lang="en-GB" sz="1600" dirty="0" smtClean="0"/>
              <a:t>  </a:t>
            </a:r>
            <a:r>
              <a:rPr lang="en-GB" sz="1600" dirty="0" err="1" smtClean="0"/>
              <a:t>dilyniannol</a:t>
            </a:r>
            <a:r>
              <a:rPr lang="en-GB" sz="1600" dirty="0" smtClean="0"/>
              <a:t> a </a:t>
            </a:r>
            <a:r>
              <a:rPr lang="en-GB" sz="1600" dirty="0" err="1" smtClean="0"/>
              <a:t>chydlynus</a:t>
            </a:r>
            <a:r>
              <a:rPr lang="en-GB" sz="1600" dirty="0" smtClean="0"/>
              <a:t> o </a:t>
            </a:r>
            <a:r>
              <a:rPr lang="en-GB" sz="1600" dirty="0" err="1" smtClean="0"/>
              <a:t>ddatblygu</a:t>
            </a:r>
            <a:r>
              <a:rPr lang="en-GB" sz="1600" dirty="0" smtClean="0"/>
              <a:t> </a:t>
            </a:r>
            <a:r>
              <a:rPr lang="en-GB" sz="1600" dirty="0" err="1" smtClean="0"/>
              <a:t>medrau</a:t>
            </a:r>
            <a:r>
              <a:rPr lang="en-GB" sz="1600" dirty="0" smtClean="0"/>
              <a:t> </a:t>
            </a:r>
            <a:r>
              <a:rPr lang="en-GB" sz="1600" dirty="0" err="1" smtClean="0"/>
              <a:t>llythrennedd</a:t>
            </a:r>
            <a:r>
              <a:rPr lang="en-GB" sz="1600" dirty="0" smtClean="0"/>
              <a:t> </a:t>
            </a:r>
            <a:r>
              <a:rPr lang="en-GB" sz="1600" dirty="0" err="1" smtClean="0"/>
              <a:t>disgyblion</a:t>
            </a:r>
            <a:r>
              <a:rPr lang="en-GB" sz="1600" dirty="0" smtClean="0"/>
              <a:t>, </a:t>
            </a:r>
            <a:r>
              <a:rPr lang="en-GB" sz="1600" dirty="0" err="1" smtClean="0"/>
              <a:t>yn</a:t>
            </a:r>
            <a:r>
              <a:rPr lang="en-GB" sz="1600" dirty="0" smtClean="0"/>
              <a:t> </a:t>
            </a:r>
            <a:r>
              <a:rPr lang="en-GB" sz="1600" dirty="0" err="1" smtClean="0"/>
              <a:t>unol</a:t>
            </a:r>
            <a:r>
              <a:rPr lang="en-GB" sz="1600" dirty="0" smtClean="0"/>
              <a:t> </a:t>
            </a:r>
            <a:r>
              <a:rPr lang="en-GB" sz="1600" dirty="0" err="1" smtClean="0"/>
              <a:t>â’r</a:t>
            </a:r>
            <a:r>
              <a:rPr lang="en-GB" sz="1600" dirty="0" smtClean="0"/>
              <a:t> </a:t>
            </a:r>
            <a:r>
              <a:rPr lang="en-GB" sz="1600" dirty="0" err="1" smtClean="0"/>
              <a:t>disgwyliadau</a:t>
            </a:r>
            <a:r>
              <a:rPr lang="en-GB" sz="1600" dirty="0" smtClean="0"/>
              <a:t> </a:t>
            </a:r>
            <a:br>
              <a:rPr lang="en-GB" sz="1600" dirty="0" smtClean="0"/>
            </a:br>
            <a:r>
              <a:rPr lang="en-GB" sz="1600" dirty="0" err="1" smtClean="0"/>
              <a:t>yn</a:t>
            </a:r>
            <a:r>
              <a:rPr lang="en-GB" sz="1600" dirty="0" smtClean="0"/>
              <a:t> y </a:t>
            </a:r>
            <a:r>
              <a:rPr lang="en-GB" sz="1600" dirty="0" err="1" smtClean="0"/>
              <a:t>FfLlRh</a:t>
            </a:r>
            <a:r>
              <a:rPr lang="en-GB" sz="1600" dirty="0" smtClean="0"/>
              <a:t>;</a:t>
            </a:r>
          </a:p>
          <a:p>
            <a:pPr marL="355600" indent="-355600" eaLnBrk="1" hangingPunct="1">
              <a:buFontTx/>
              <a:buNone/>
              <a:defRPr/>
            </a:pPr>
            <a:r>
              <a:rPr lang="en-GB" sz="1600" dirty="0" smtClean="0"/>
              <a:t> </a:t>
            </a:r>
          </a:p>
          <a:p>
            <a:pPr marL="355600" indent="-355600" eaLnBrk="1" hangingPunct="1">
              <a:buFontTx/>
              <a:buNone/>
              <a:defRPr/>
            </a:pPr>
            <a:r>
              <a:rPr lang="en-GB" sz="1600" dirty="0" smtClean="0"/>
              <a:t>A2   </a:t>
            </a:r>
            <a:r>
              <a:rPr lang="en-GB" sz="1600" dirty="0" err="1" smtClean="0"/>
              <a:t>olrhain</a:t>
            </a:r>
            <a:r>
              <a:rPr lang="en-GB" sz="1600" dirty="0" smtClean="0"/>
              <a:t> a </a:t>
            </a:r>
            <a:r>
              <a:rPr lang="en-GB" sz="1600" dirty="0" err="1" smtClean="0"/>
              <a:t>monitro’r</a:t>
            </a:r>
            <a:r>
              <a:rPr lang="en-GB" sz="1600" dirty="0" smtClean="0"/>
              <a:t> </a:t>
            </a:r>
            <a:r>
              <a:rPr lang="en-GB" sz="1600" dirty="0" err="1" smtClean="0"/>
              <a:t>dilyniant</a:t>
            </a:r>
            <a:r>
              <a:rPr lang="en-GB" sz="1600" dirty="0" smtClean="0"/>
              <a:t> </a:t>
            </a:r>
            <a:r>
              <a:rPr lang="en-GB" sz="1600" dirty="0" err="1" smtClean="0"/>
              <a:t>mewn</a:t>
            </a:r>
            <a:r>
              <a:rPr lang="en-GB" sz="1600" dirty="0" smtClean="0"/>
              <a:t> </a:t>
            </a:r>
            <a:r>
              <a:rPr lang="en-GB" sz="1600" dirty="0" err="1" smtClean="0"/>
              <a:t>medrau</a:t>
            </a:r>
            <a:r>
              <a:rPr lang="en-GB" sz="1600" dirty="0" smtClean="0"/>
              <a:t> </a:t>
            </a:r>
            <a:r>
              <a:rPr lang="en-GB" sz="1600" dirty="0" err="1" smtClean="0"/>
              <a:t>llythrennedd</a:t>
            </a:r>
            <a:r>
              <a:rPr lang="en-GB" sz="1600" dirty="0" smtClean="0"/>
              <a:t> </a:t>
            </a:r>
            <a:r>
              <a:rPr lang="en-GB" sz="1600" dirty="0" err="1" smtClean="0"/>
              <a:t>disgyblion</a:t>
            </a:r>
            <a:r>
              <a:rPr lang="en-GB" sz="1600" dirty="0" smtClean="0"/>
              <a:t> </a:t>
            </a:r>
            <a:r>
              <a:rPr lang="en-GB" sz="1600" dirty="0" err="1" smtClean="0"/>
              <a:t>yn</a:t>
            </a:r>
            <a:r>
              <a:rPr lang="en-GB" sz="1600" dirty="0" smtClean="0"/>
              <a:t> </a:t>
            </a:r>
            <a:r>
              <a:rPr lang="en-GB" sz="1600" dirty="0" err="1" smtClean="0"/>
              <a:t>erbyn</a:t>
            </a:r>
            <a:r>
              <a:rPr lang="en-GB" sz="1600" dirty="0" smtClean="0"/>
              <a:t> </a:t>
            </a:r>
            <a:r>
              <a:rPr lang="en-GB" sz="1600" dirty="0" err="1" smtClean="0"/>
              <a:t>disgwyliadau</a:t>
            </a:r>
            <a:r>
              <a:rPr lang="en-GB" sz="1600" dirty="0" smtClean="0"/>
              <a:t> </a:t>
            </a:r>
            <a:r>
              <a:rPr lang="en-GB" sz="1600" dirty="0" err="1" smtClean="0"/>
              <a:t>diwedd</a:t>
            </a:r>
            <a:r>
              <a:rPr lang="en-GB" sz="1600" dirty="0" smtClean="0"/>
              <a:t> </a:t>
            </a:r>
            <a:r>
              <a:rPr lang="en-GB" sz="1600" dirty="0" err="1" smtClean="0"/>
              <a:t>blwyddyn</a:t>
            </a:r>
            <a:r>
              <a:rPr lang="en-GB" sz="1600" dirty="0" smtClean="0"/>
              <a:t> </a:t>
            </a:r>
            <a:br>
              <a:rPr lang="en-GB" sz="1600" dirty="0" smtClean="0"/>
            </a:br>
            <a:r>
              <a:rPr lang="en-GB" sz="1600" dirty="0" smtClean="0"/>
              <a:t>y </a:t>
            </a:r>
            <a:r>
              <a:rPr lang="en-GB" sz="1600" dirty="0" err="1" smtClean="0"/>
              <a:t>FfLlRh</a:t>
            </a:r>
            <a:r>
              <a:rPr lang="en-GB" sz="1600" dirty="0" smtClean="0"/>
              <a:t>;</a:t>
            </a:r>
          </a:p>
          <a:p>
            <a:pPr marL="355600" indent="-355600" eaLnBrk="1" hangingPunct="1">
              <a:buFontTx/>
              <a:buNone/>
              <a:defRPr/>
            </a:pPr>
            <a:endParaRPr lang="en-GB" sz="1600" dirty="0" smtClean="0"/>
          </a:p>
          <a:p>
            <a:pPr marL="355600" indent="-355600" eaLnBrk="1" hangingPunct="1">
              <a:buFontTx/>
              <a:buNone/>
              <a:defRPr/>
            </a:pPr>
            <a:r>
              <a:rPr lang="en-GB" sz="1600" dirty="0" smtClean="0"/>
              <a:t>A3	</a:t>
            </a:r>
            <a:r>
              <a:rPr lang="en-GB" sz="1600" dirty="0" err="1" smtClean="0"/>
              <a:t>annog</a:t>
            </a:r>
            <a:r>
              <a:rPr lang="en-GB" sz="1600" dirty="0" smtClean="0"/>
              <a:t> </a:t>
            </a:r>
            <a:r>
              <a:rPr lang="en-GB" sz="1600" dirty="0" err="1" smtClean="0"/>
              <a:t>arbenigwyr</a:t>
            </a:r>
            <a:r>
              <a:rPr lang="en-GB" sz="1600" dirty="0" smtClean="0"/>
              <a:t> </a:t>
            </a:r>
            <a:r>
              <a:rPr lang="en-GB" sz="1600" dirty="0" err="1" smtClean="0"/>
              <a:t>pwnc</a:t>
            </a:r>
            <a:r>
              <a:rPr lang="en-GB" sz="1600" dirty="0" smtClean="0"/>
              <a:t> </a:t>
            </a:r>
            <a:r>
              <a:rPr lang="en-GB" sz="1600" dirty="0" err="1" smtClean="0"/>
              <a:t>Cymraeg</a:t>
            </a:r>
            <a:r>
              <a:rPr lang="en-GB" sz="1600" dirty="0" smtClean="0"/>
              <a:t> a </a:t>
            </a:r>
            <a:r>
              <a:rPr lang="en-GB" sz="1600" dirty="0" err="1" smtClean="0"/>
              <a:t>Saesneg</a:t>
            </a:r>
            <a:r>
              <a:rPr lang="en-GB" sz="1600" dirty="0" smtClean="0"/>
              <a:t> </a:t>
            </a:r>
            <a:r>
              <a:rPr lang="en-GB" sz="1600" dirty="0" err="1" smtClean="0"/>
              <a:t>i</a:t>
            </a:r>
            <a:r>
              <a:rPr lang="en-GB" sz="1600" dirty="0" smtClean="0"/>
              <a:t> </a:t>
            </a:r>
            <a:r>
              <a:rPr lang="en-GB" sz="1600" dirty="0" err="1" smtClean="0"/>
              <a:t>arwain</a:t>
            </a:r>
            <a:r>
              <a:rPr lang="en-GB" sz="1600" dirty="0" smtClean="0"/>
              <a:t> </a:t>
            </a:r>
            <a:r>
              <a:rPr lang="en-GB" sz="1600" dirty="0" err="1" smtClean="0"/>
              <a:t>ar</a:t>
            </a:r>
            <a:r>
              <a:rPr lang="en-GB" sz="1600" dirty="0" smtClean="0"/>
              <a:t> </a:t>
            </a:r>
            <a:r>
              <a:rPr lang="en-GB" sz="1600" dirty="0" err="1" smtClean="0"/>
              <a:t>wella</a:t>
            </a:r>
            <a:r>
              <a:rPr lang="en-GB" sz="1600" dirty="0" smtClean="0"/>
              <a:t> </a:t>
            </a:r>
            <a:r>
              <a:rPr lang="en-GB" sz="1600" dirty="0" err="1" smtClean="0"/>
              <a:t>cysylltiadau</a:t>
            </a:r>
            <a:r>
              <a:rPr lang="en-GB" sz="1600" dirty="0" smtClean="0"/>
              <a:t> </a:t>
            </a:r>
            <a:r>
              <a:rPr lang="en-GB" sz="1600" dirty="0" err="1" smtClean="0"/>
              <a:t>rhwng</a:t>
            </a:r>
            <a:r>
              <a:rPr lang="en-GB" sz="1600" dirty="0" smtClean="0"/>
              <a:t> </a:t>
            </a:r>
            <a:r>
              <a:rPr lang="en-GB" sz="1600" dirty="0" err="1" smtClean="0"/>
              <a:t>pynciau</a:t>
            </a:r>
            <a:r>
              <a:rPr lang="en-GB" sz="1600" dirty="0" smtClean="0"/>
              <a:t> </a:t>
            </a:r>
            <a:r>
              <a:rPr lang="en-GB" sz="1600" dirty="0" err="1" smtClean="0"/>
              <a:t>i</a:t>
            </a:r>
            <a:r>
              <a:rPr lang="en-GB" sz="1600" dirty="0" smtClean="0"/>
              <a:t> </a:t>
            </a:r>
            <a:r>
              <a:rPr lang="en-GB" sz="1600" dirty="0" err="1" smtClean="0"/>
              <a:t>gefnogi</a:t>
            </a:r>
            <a:r>
              <a:rPr lang="en-GB" sz="1600" dirty="0" smtClean="0"/>
              <a:t> dull </a:t>
            </a:r>
            <a:r>
              <a:rPr lang="en-GB" sz="1600" dirty="0" err="1" smtClean="0"/>
              <a:t>cyson</a:t>
            </a:r>
            <a:r>
              <a:rPr lang="en-GB" sz="1600" dirty="0" smtClean="0"/>
              <a:t>, </a:t>
            </a:r>
            <a:r>
              <a:rPr lang="en-GB" sz="1600" dirty="0" err="1" smtClean="0"/>
              <a:t>dilyniadol</a:t>
            </a:r>
            <a:r>
              <a:rPr lang="en-GB" sz="1600" dirty="0" smtClean="0"/>
              <a:t> o </a:t>
            </a:r>
            <a:r>
              <a:rPr lang="en-GB" sz="1600" dirty="0" err="1" smtClean="0"/>
              <a:t>ddatblygu</a:t>
            </a:r>
            <a:r>
              <a:rPr lang="en-GB" sz="1600" dirty="0" smtClean="0"/>
              <a:t> </a:t>
            </a:r>
            <a:r>
              <a:rPr lang="en-GB" sz="1600" dirty="0" err="1" smtClean="0"/>
              <a:t>medrau</a:t>
            </a:r>
            <a:r>
              <a:rPr lang="en-GB" sz="1600" dirty="0" smtClean="0"/>
              <a:t> </a:t>
            </a:r>
            <a:r>
              <a:rPr lang="en-GB" sz="1600" dirty="0" err="1" smtClean="0"/>
              <a:t>llythrennedd</a:t>
            </a:r>
            <a:r>
              <a:rPr lang="en-GB" sz="1600" dirty="0" smtClean="0"/>
              <a:t> </a:t>
            </a:r>
            <a:r>
              <a:rPr lang="en-GB" sz="1600" dirty="0" err="1" smtClean="0"/>
              <a:t>disgyblion</a:t>
            </a:r>
            <a:r>
              <a:rPr lang="en-GB" sz="1600" dirty="0" smtClean="0"/>
              <a:t>;</a:t>
            </a:r>
          </a:p>
          <a:p>
            <a:pPr marL="0" indent="0" eaLnBrk="1" hangingPunct="1">
              <a:defRPr/>
            </a:pPr>
            <a:endParaRPr lang="en-GB" sz="2000" dirty="0" smtClean="0">
              <a:solidFill>
                <a:srgbClr val="0070C0"/>
              </a:solidFill>
            </a:endParaRPr>
          </a:p>
        </p:txBody>
      </p:sp>
      <p:sp>
        <p:nvSpPr>
          <p:cNvPr id="4" name="Rectangle 4"/>
          <p:cNvSpPr txBox="1">
            <a:spLocks noChangeArrowheads="1"/>
          </p:cNvSpPr>
          <p:nvPr/>
        </p:nvSpPr>
        <p:spPr bwMode="auto">
          <a:xfrm>
            <a:off x="4895850" y="1420813"/>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marL="0" indent="0">
              <a:buFontTx/>
              <a:buNone/>
              <a:defRPr/>
            </a:pPr>
            <a:r>
              <a:rPr lang="en-GB" sz="1600" b="1" dirty="0" smtClean="0">
                <a:solidFill>
                  <a:srgbClr val="FF0000"/>
                </a:solidFill>
              </a:rPr>
              <a:t>Schools </a:t>
            </a:r>
            <a:r>
              <a:rPr lang="en-GB" sz="1600" b="1" dirty="0">
                <a:solidFill>
                  <a:srgbClr val="FF0000"/>
                </a:solidFill>
              </a:rPr>
              <a:t>should</a:t>
            </a:r>
            <a:r>
              <a:rPr lang="en-GB" sz="1600" b="1" dirty="0" smtClean="0">
                <a:solidFill>
                  <a:srgbClr val="FF0000"/>
                </a:solidFill>
              </a:rPr>
              <a:t>:</a:t>
            </a:r>
            <a:r>
              <a:rPr lang="en-GB" sz="1600" dirty="0">
                <a:solidFill>
                  <a:srgbClr val="FF0000"/>
                </a:solidFill>
              </a:rPr>
              <a:t> </a:t>
            </a:r>
            <a:endParaRPr lang="en-GB" sz="1600" dirty="0" smtClean="0">
              <a:solidFill>
                <a:srgbClr val="FF0000"/>
              </a:solidFill>
            </a:endParaRPr>
          </a:p>
          <a:p>
            <a:pPr marL="0" indent="0">
              <a:buFontTx/>
              <a:buNone/>
              <a:defRPr/>
            </a:pPr>
            <a:endParaRPr lang="en-GB" sz="1600" dirty="0">
              <a:solidFill>
                <a:srgbClr val="FF0000"/>
              </a:solidFill>
            </a:endParaRPr>
          </a:p>
          <a:p>
            <a:pPr marL="450850" indent="-450850">
              <a:buFontTx/>
              <a:buNone/>
              <a:defRPr/>
            </a:pPr>
            <a:r>
              <a:rPr lang="en-GB" sz="1600" dirty="0">
                <a:solidFill>
                  <a:srgbClr val="FF0000"/>
                </a:solidFill>
              </a:rPr>
              <a:t>R1	implement a progressive and well co-ordinated cross-curricular approach to developing pupils’ literacy skills, in line with the expectations in the LNF;</a:t>
            </a:r>
          </a:p>
          <a:p>
            <a:pPr marL="450850" indent="-450850">
              <a:buFontTx/>
              <a:buNone/>
              <a:defRPr/>
            </a:pPr>
            <a:r>
              <a:rPr lang="en-GB" sz="1600" dirty="0">
                <a:solidFill>
                  <a:srgbClr val="FF0000"/>
                </a:solidFill>
              </a:rPr>
              <a:t> </a:t>
            </a:r>
          </a:p>
          <a:p>
            <a:pPr marL="450850" indent="-450850">
              <a:buFontTx/>
              <a:buNone/>
              <a:defRPr/>
            </a:pPr>
            <a:r>
              <a:rPr lang="en-GB" sz="1600" dirty="0" smtClean="0">
                <a:solidFill>
                  <a:srgbClr val="FF0000"/>
                </a:solidFill>
              </a:rPr>
              <a:t>R2   track </a:t>
            </a:r>
            <a:r>
              <a:rPr lang="en-GB" sz="1600" dirty="0">
                <a:solidFill>
                  <a:srgbClr val="FF0000"/>
                </a:solidFill>
              </a:rPr>
              <a:t>and monitor the progression in pupils’ literacy skills against the end-of-year expectations of the LNF;</a:t>
            </a:r>
          </a:p>
          <a:p>
            <a:pPr marL="450850" indent="-450850">
              <a:buFontTx/>
              <a:buNone/>
              <a:defRPr/>
            </a:pPr>
            <a:r>
              <a:rPr lang="en-GB" sz="1600" dirty="0">
                <a:solidFill>
                  <a:srgbClr val="FF0000"/>
                </a:solidFill>
              </a:rPr>
              <a:t> </a:t>
            </a:r>
          </a:p>
          <a:p>
            <a:pPr marL="450850" indent="-450850">
              <a:buFontTx/>
              <a:buNone/>
              <a:defRPr/>
            </a:pPr>
            <a:r>
              <a:rPr lang="en-GB" sz="1600" dirty="0">
                <a:solidFill>
                  <a:srgbClr val="FF0000"/>
                </a:solidFill>
              </a:rPr>
              <a:t>R3	encourage English and Welsh subject experts to take the lead in improving links between subjects to support a consistent, progressive approach to developing pupils' literacy skills;</a:t>
            </a:r>
          </a:p>
          <a:p>
            <a:pPr>
              <a:defRPr/>
            </a:pPr>
            <a:endParaRPr lang="en-GB" sz="1400"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30163" y="333375"/>
            <a:ext cx="7772401" cy="1150938"/>
          </a:xfrm>
        </p:spPr>
        <p:txBody>
          <a:bodyPr/>
          <a:lstStyle/>
          <a:p>
            <a:pPr eaLnBrk="1" hangingPunct="1"/>
            <a:r>
              <a:rPr lang="en-GB" sz="3200" smtClean="0">
                <a:solidFill>
                  <a:srgbClr val="015284"/>
                </a:solidFill>
              </a:rPr>
              <a:t>Argymhellion</a:t>
            </a:r>
            <a:r>
              <a:rPr lang="en-US" sz="3200" smtClean="0">
                <a:solidFill>
                  <a:srgbClr val="015284"/>
                </a:solidFill>
              </a:rPr>
              <a:t/>
            </a:r>
            <a:br>
              <a:rPr lang="en-US" sz="3200" smtClean="0">
                <a:solidFill>
                  <a:srgbClr val="015284"/>
                </a:solidFill>
              </a:rPr>
            </a:br>
            <a:r>
              <a:rPr lang="en-GB" sz="3200" smtClean="0">
                <a:solidFill>
                  <a:srgbClr val="FF0000"/>
                </a:solidFill>
              </a:rPr>
              <a:t>Recommendations</a:t>
            </a:r>
            <a:r>
              <a:rPr lang="en-GB" sz="3200" smtClean="0"/>
              <a:t/>
            </a:r>
            <a:br>
              <a:rPr lang="en-GB" sz="3200" smtClean="0"/>
            </a:br>
            <a:endParaRPr lang="en-US" sz="3200" smtClean="0">
              <a:solidFill>
                <a:srgbClr val="015284"/>
              </a:solidFill>
            </a:endParaRPr>
          </a:p>
        </p:txBody>
      </p:sp>
      <p:sp>
        <p:nvSpPr>
          <p:cNvPr id="12291" name="Rectangle 3"/>
          <p:cNvSpPr>
            <a:spLocks noGrp="1" noChangeArrowheads="1"/>
          </p:cNvSpPr>
          <p:nvPr>
            <p:ph type="body" sz="half" idx="1"/>
          </p:nvPr>
        </p:nvSpPr>
        <p:spPr>
          <a:xfrm>
            <a:off x="250825" y="1268413"/>
            <a:ext cx="4392613" cy="5084762"/>
          </a:xfrm>
        </p:spPr>
        <p:txBody>
          <a:bodyPr/>
          <a:lstStyle/>
          <a:p>
            <a:pPr marL="450850" indent="-450850" eaLnBrk="1" hangingPunct="1">
              <a:buFontTx/>
              <a:buNone/>
              <a:defRPr/>
            </a:pPr>
            <a:r>
              <a:rPr lang="en-GB" sz="1600" dirty="0" smtClean="0"/>
              <a:t>A4	</a:t>
            </a:r>
            <a:r>
              <a:rPr lang="en-GB" sz="1600" dirty="0" err="1" smtClean="0"/>
              <a:t>darparu</a:t>
            </a:r>
            <a:r>
              <a:rPr lang="en-GB" sz="1600" dirty="0" smtClean="0"/>
              <a:t> </a:t>
            </a:r>
            <a:r>
              <a:rPr lang="en-GB" sz="1600" dirty="0" err="1" smtClean="0"/>
              <a:t>cyfleoedd</a:t>
            </a:r>
            <a:r>
              <a:rPr lang="en-GB" sz="1600" dirty="0" smtClean="0"/>
              <a:t> </a:t>
            </a:r>
            <a:r>
              <a:rPr lang="en-GB" sz="1600" dirty="0" err="1" smtClean="0"/>
              <a:t>da</a:t>
            </a:r>
            <a:r>
              <a:rPr lang="en-GB" sz="1600" dirty="0" smtClean="0"/>
              <a:t> a </a:t>
            </a:r>
            <a:r>
              <a:rPr lang="en-GB" sz="1600" dirty="0" err="1" smtClean="0"/>
              <a:t>chymorth</a:t>
            </a:r>
            <a:r>
              <a:rPr lang="en-GB" sz="1600" dirty="0" smtClean="0"/>
              <a:t> </a:t>
            </a:r>
            <a:r>
              <a:rPr lang="en-GB" sz="1600" dirty="0" err="1" smtClean="0"/>
              <a:t>ar</a:t>
            </a:r>
            <a:r>
              <a:rPr lang="en-GB" sz="1600" dirty="0" smtClean="0"/>
              <a:t> draws y </a:t>
            </a:r>
            <a:r>
              <a:rPr lang="en-GB" sz="1600" dirty="0" err="1" smtClean="0"/>
              <a:t>cwricwlwm</a:t>
            </a:r>
            <a:r>
              <a:rPr lang="en-GB" sz="1600" dirty="0" smtClean="0"/>
              <a:t> </a:t>
            </a:r>
            <a:r>
              <a:rPr lang="en-GB" sz="1600" dirty="0" err="1" smtClean="0"/>
              <a:t>i</a:t>
            </a:r>
            <a:r>
              <a:rPr lang="en-GB" sz="1600" dirty="0" smtClean="0"/>
              <a:t> </a:t>
            </a:r>
            <a:r>
              <a:rPr lang="en-GB" sz="1600" dirty="0" err="1" smtClean="0"/>
              <a:t>ddisgyblion</a:t>
            </a:r>
            <a:r>
              <a:rPr lang="en-GB" sz="1600" dirty="0" smtClean="0"/>
              <a:t> </a:t>
            </a:r>
            <a:r>
              <a:rPr lang="en-GB" sz="1600" dirty="0" err="1" smtClean="0"/>
              <a:t>wella’u</a:t>
            </a:r>
            <a:r>
              <a:rPr lang="en-GB" sz="1600" dirty="0" smtClean="0"/>
              <a:t> </a:t>
            </a:r>
            <a:r>
              <a:rPr lang="en-GB" sz="1600" dirty="0" err="1" smtClean="0"/>
              <a:t>hysgrifennu</a:t>
            </a:r>
            <a:r>
              <a:rPr lang="en-GB" sz="1600" dirty="0" smtClean="0"/>
              <a:t>, </a:t>
            </a:r>
            <a:r>
              <a:rPr lang="en-GB" sz="1600" dirty="0" err="1" smtClean="0"/>
              <a:t>gan</a:t>
            </a:r>
            <a:r>
              <a:rPr lang="en-GB" sz="1600" dirty="0" smtClean="0"/>
              <a:t> </a:t>
            </a:r>
            <a:r>
              <a:rPr lang="en-GB" sz="1600" dirty="0" err="1" smtClean="0"/>
              <a:t>gynnwys</a:t>
            </a:r>
            <a:r>
              <a:rPr lang="en-GB" sz="1600" dirty="0" smtClean="0"/>
              <a:t> </a:t>
            </a:r>
            <a:r>
              <a:rPr lang="en-GB" sz="1600" dirty="0" err="1" smtClean="0"/>
              <a:t>ei</a:t>
            </a:r>
            <a:r>
              <a:rPr lang="en-GB" sz="1600" dirty="0" smtClean="0"/>
              <a:t> </a:t>
            </a:r>
            <a:r>
              <a:rPr lang="en-GB" sz="1600" dirty="0" err="1" smtClean="0"/>
              <a:t>gywirdeb</a:t>
            </a:r>
            <a:r>
              <a:rPr lang="en-GB" sz="1600" dirty="0" smtClean="0"/>
              <a:t> </a:t>
            </a:r>
            <a:r>
              <a:rPr lang="en-GB" sz="1600" dirty="0" err="1" smtClean="0"/>
              <a:t>technegol</a:t>
            </a:r>
            <a:r>
              <a:rPr lang="en-GB" sz="1600" dirty="0" smtClean="0"/>
              <a:t>; a </a:t>
            </a:r>
          </a:p>
          <a:p>
            <a:pPr marL="450850" indent="-450850" eaLnBrk="1" hangingPunct="1">
              <a:buFontTx/>
              <a:buNone/>
              <a:defRPr/>
            </a:pPr>
            <a:r>
              <a:rPr lang="en-GB" sz="1600" dirty="0" smtClean="0"/>
              <a:t>A5	</a:t>
            </a:r>
            <a:r>
              <a:rPr lang="en-GB" sz="1600" dirty="0" err="1" smtClean="0"/>
              <a:t>monitro</a:t>
            </a:r>
            <a:r>
              <a:rPr lang="en-GB" sz="1600" dirty="0" smtClean="0"/>
              <a:t> ac </a:t>
            </a:r>
            <a:r>
              <a:rPr lang="en-GB" sz="1600" dirty="0" err="1" smtClean="0"/>
              <a:t>arfarnu</a:t>
            </a:r>
            <a:r>
              <a:rPr lang="en-GB" sz="1600" dirty="0" smtClean="0"/>
              <a:t> </a:t>
            </a:r>
            <a:r>
              <a:rPr lang="en-GB" sz="1600" dirty="0" err="1" smtClean="0"/>
              <a:t>effaith</a:t>
            </a:r>
            <a:r>
              <a:rPr lang="en-GB" sz="1600" dirty="0" smtClean="0"/>
              <a:t> </a:t>
            </a:r>
            <a:r>
              <a:rPr lang="en-GB" sz="1600" dirty="0" err="1" smtClean="0"/>
              <a:t>strategaethau</a:t>
            </a:r>
            <a:r>
              <a:rPr lang="en-GB" sz="1600" dirty="0" smtClean="0"/>
              <a:t> </a:t>
            </a:r>
            <a:r>
              <a:rPr lang="en-GB" sz="1600" dirty="0" err="1" smtClean="0"/>
              <a:t>ar</a:t>
            </a:r>
            <a:r>
              <a:rPr lang="en-GB" sz="1600" dirty="0" smtClean="0"/>
              <a:t> </a:t>
            </a:r>
            <a:r>
              <a:rPr lang="en-GB" sz="1600" dirty="0" err="1" smtClean="0"/>
              <a:t>gyfer</a:t>
            </a:r>
            <a:r>
              <a:rPr lang="en-GB" sz="1600" dirty="0" smtClean="0"/>
              <a:t> </a:t>
            </a:r>
            <a:r>
              <a:rPr lang="en-GB" sz="1600" dirty="0" err="1" smtClean="0"/>
              <a:t>gwella</a:t>
            </a:r>
            <a:r>
              <a:rPr lang="en-GB" sz="1600" dirty="0" smtClean="0"/>
              <a:t> </a:t>
            </a:r>
            <a:r>
              <a:rPr lang="en-GB" sz="1600" dirty="0" err="1" smtClean="0"/>
              <a:t>medrau</a:t>
            </a:r>
            <a:r>
              <a:rPr lang="en-GB" sz="1600" dirty="0" smtClean="0"/>
              <a:t> </a:t>
            </a:r>
            <a:r>
              <a:rPr lang="en-GB" sz="1600" dirty="0" err="1" smtClean="0"/>
              <a:t>llythrennedd</a:t>
            </a:r>
            <a:r>
              <a:rPr lang="en-GB" sz="1600" dirty="0" smtClean="0"/>
              <a:t> </a:t>
            </a:r>
            <a:r>
              <a:rPr lang="en-GB" sz="1600" dirty="0" err="1" smtClean="0"/>
              <a:t>disgyblion</a:t>
            </a:r>
            <a:r>
              <a:rPr lang="en-GB" sz="1600" dirty="0" smtClean="0"/>
              <a:t>.</a:t>
            </a:r>
          </a:p>
          <a:p>
            <a:pPr marL="0" indent="0" eaLnBrk="1" hangingPunct="1">
              <a:buFontTx/>
              <a:buNone/>
              <a:defRPr/>
            </a:pPr>
            <a:r>
              <a:rPr lang="en-GB" sz="1600" dirty="0" smtClean="0"/>
              <a:t> </a:t>
            </a:r>
          </a:p>
          <a:p>
            <a:pPr marL="0" indent="0" eaLnBrk="1" hangingPunct="1">
              <a:buFontTx/>
              <a:buNone/>
              <a:defRPr/>
            </a:pPr>
            <a:r>
              <a:rPr lang="en-GB" sz="1600" b="1" dirty="0" err="1" smtClean="0"/>
              <a:t>Dylai</a:t>
            </a:r>
            <a:r>
              <a:rPr lang="en-GB" sz="1600" b="1" dirty="0" smtClean="0"/>
              <a:t> </a:t>
            </a:r>
            <a:r>
              <a:rPr lang="en-GB" sz="1600" b="1" dirty="0" err="1" smtClean="0"/>
              <a:t>awdurdodau</a:t>
            </a:r>
            <a:r>
              <a:rPr lang="en-GB" sz="1600" b="1" dirty="0" smtClean="0"/>
              <a:t> </a:t>
            </a:r>
            <a:r>
              <a:rPr lang="en-GB" sz="1600" b="1" dirty="0" err="1" smtClean="0"/>
              <a:t>lleol</a:t>
            </a:r>
            <a:r>
              <a:rPr lang="en-GB" sz="1600" b="1" dirty="0" smtClean="0"/>
              <a:t> / consortia </a:t>
            </a:r>
            <a:r>
              <a:rPr lang="en-GB" sz="1600" b="1" dirty="0" err="1" smtClean="0"/>
              <a:t>rhanbarthol</a:t>
            </a:r>
            <a:r>
              <a:rPr lang="en-GB" sz="1600" b="1" dirty="0" smtClean="0"/>
              <a:t>: </a:t>
            </a:r>
          </a:p>
          <a:p>
            <a:pPr marL="0" indent="0" eaLnBrk="1" hangingPunct="1">
              <a:buFontTx/>
              <a:buNone/>
              <a:defRPr/>
            </a:pPr>
            <a:endParaRPr lang="en-GB" sz="1600" dirty="0" smtClean="0"/>
          </a:p>
          <a:p>
            <a:pPr marL="450850" indent="-450850" eaLnBrk="1" hangingPunct="1">
              <a:buFontTx/>
              <a:buNone/>
              <a:defRPr/>
            </a:pPr>
            <a:r>
              <a:rPr lang="en-GB" sz="1600" dirty="0" smtClean="0"/>
              <a:t>A6	</a:t>
            </a:r>
            <a:r>
              <a:rPr lang="en-GB" sz="1600" dirty="0" err="1" smtClean="0"/>
              <a:t>egluro</a:t>
            </a:r>
            <a:r>
              <a:rPr lang="en-GB" sz="1600" dirty="0" smtClean="0"/>
              <a:t> </a:t>
            </a:r>
            <a:r>
              <a:rPr lang="en-GB" sz="1600" dirty="0" err="1" smtClean="0"/>
              <a:t>rolau</a:t>
            </a:r>
            <a:r>
              <a:rPr lang="en-GB" sz="1600" dirty="0" smtClean="0"/>
              <a:t> </a:t>
            </a:r>
            <a:r>
              <a:rPr lang="en-GB" sz="1600" dirty="0" err="1" smtClean="0"/>
              <a:t>awdurdodau</a:t>
            </a:r>
            <a:r>
              <a:rPr lang="en-GB" sz="1600" dirty="0" smtClean="0"/>
              <a:t> </a:t>
            </a:r>
            <a:r>
              <a:rPr lang="en-GB" sz="1600" dirty="0" err="1" smtClean="0"/>
              <a:t>lleol</a:t>
            </a:r>
            <a:r>
              <a:rPr lang="en-GB" sz="1600" dirty="0" smtClean="0"/>
              <a:t>, consortia </a:t>
            </a:r>
            <a:r>
              <a:rPr lang="en-GB" sz="1600" dirty="0" err="1" smtClean="0"/>
              <a:t>a’r</a:t>
            </a:r>
            <a:r>
              <a:rPr lang="en-GB" sz="1600" dirty="0" smtClean="0"/>
              <a:t> </a:t>
            </a:r>
            <a:r>
              <a:rPr lang="en-GB" sz="1600" dirty="0" err="1" smtClean="0"/>
              <a:t>partneriaid</a:t>
            </a:r>
            <a:r>
              <a:rPr lang="en-GB" sz="1600" dirty="0" smtClean="0"/>
              <a:t> </a:t>
            </a:r>
            <a:r>
              <a:rPr lang="en-GB" sz="1600" dirty="0" err="1" smtClean="0"/>
              <a:t>cymorth</a:t>
            </a:r>
            <a:r>
              <a:rPr lang="en-GB" sz="1600" dirty="0" smtClean="0"/>
              <a:t> </a:t>
            </a:r>
            <a:r>
              <a:rPr lang="en-GB" sz="1600" dirty="0" err="1" smtClean="0"/>
              <a:t>cenedlaethol</a:t>
            </a:r>
            <a:r>
              <a:rPr lang="en-GB" sz="1600" dirty="0" smtClean="0"/>
              <a:t> </a:t>
            </a:r>
            <a:r>
              <a:rPr lang="en-GB" sz="1600" dirty="0" err="1" smtClean="0"/>
              <a:t>ar</a:t>
            </a:r>
            <a:r>
              <a:rPr lang="en-GB" sz="1600" dirty="0" smtClean="0"/>
              <a:t> </a:t>
            </a:r>
            <a:r>
              <a:rPr lang="en-GB" sz="1600" dirty="0" err="1" smtClean="0"/>
              <a:t>gyfer</a:t>
            </a:r>
            <a:r>
              <a:rPr lang="en-GB" sz="1600" dirty="0" smtClean="0"/>
              <a:t> </a:t>
            </a:r>
            <a:r>
              <a:rPr lang="en-GB" sz="1600" dirty="0" err="1" smtClean="0"/>
              <a:t>hyfforddi</a:t>
            </a:r>
            <a:r>
              <a:rPr lang="en-GB" sz="1600" dirty="0" smtClean="0"/>
              <a:t> a </a:t>
            </a:r>
            <a:r>
              <a:rPr lang="en-GB" sz="1600" dirty="0" err="1" smtClean="0"/>
              <a:t>chefnogi</a:t>
            </a:r>
            <a:r>
              <a:rPr lang="en-GB" sz="1600" dirty="0" smtClean="0"/>
              <a:t> </a:t>
            </a:r>
            <a:r>
              <a:rPr lang="en-GB" sz="1600" dirty="0" err="1" smtClean="0"/>
              <a:t>ysgolion</a:t>
            </a:r>
            <a:r>
              <a:rPr lang="en-GB" sz="1600" dirty="0" smtClean="0"/>
              <a:t> </a:t>
            </a:r>
            <a:r>
              <a:rPr lang="en-GB" sz="1600" dirty="0" err="1" smtClean="0"/>
              <a:t>wrth</a:t>
            </a:r>
            <a:r>
              <a:rPr lang="en-GB" sz="1600" dirty="0" smtClean="0"/>
              <a:t> </a:t>
            </a:r>
            <a:r>
              <a:rPr lang="en-GB" sz="1600" dirty="0" err="1" smtClean="0"/>
              <a:t>roi’r</a:t>
            </a:r>
            <a:r>
              <a:rPr lang="en-GB" sz="1600" dirty="0" smtClean="0"/>
              <a:t> </a:t>
            </a:r>
            <a:r>
              <a:rPr lang="en-GB" sz="1600" dirty="0" err="1" smtClean="0"/>
              <a:t>FfLlRh</a:t>
            </a:r>
            <a:r>
              <a:rPr lang="en-GB" sz="1600" dirty="0" smtClean="0"/>
              <a:t> </a:t>
            </a:r>
            <a:r>
              <a:rPr lang="en-GB" sz="1600" dirty="0" err="1" smtClean="0"/>
              <a:t>ar</a:t>
            </a:r>
            <a:r>
              <a:rPr lang="en-GB" sz="1600" dirty="0" smtClean="0"/>
              <a:t> </a:t>
            </a:r>
            <a:r>
              <a:rPr lang="en-GB" sz="1600" dirty="0" err="1" smtClean="0"/>
              <a:t>waith</a:t>
            </a:r>
            <a:r>
              <a:rPr lang="en-GB" sz="1600" dirty="0" smtClean="0"/>
              <a:t>; a</a:t>
            </a:r>
          </a:p>
          <a:p>
            <a:pPr marL="450850" indent="-450850" eaLnBrk="1" hangingPunct="1">
              <a:buFontTx/>
              <a:buNone/>
              <a:defRPr/>
            </a:pPr>
            <a:r>
              <a:rPr lang="en-GB" sz="1600" dirty="0" smtClean="0"/>
              <a:t> </a:t>
            </a:r>
          </a:p>
          <a:p>
            <a:pPr marL="450850" indent="-450850" eaLnBrk="1" hangingPunct="1">
              <a:buFontTx/>
              <a:buNone/>
              <a:defRPr/>
            </a:pPr>
            <a:r>
              <a:rPr lang="en-GB" sz="1600" dirty="0" smtClean="0"/>
              <a:t>A7	</a:t>
            </a:r>
            <a:r>
              <a:rPr lang="en-GB" sz="1600" dirty="0" err="1" smtClean="0"/>
              <a:t>gwella’r</a:t>
            </a:r>
            <a:r>
              <a:rPr lang="en-GB" sz="1600" dirty="0" smtClean="0"/>
              <a:t> </a:t>
            </a:r>
            <a:r>
              <a:rPr lang="en-GB" sz="1600" dirty="0" err="1" smtClean="0"/>
              <a:t>defnydd</a:t>
            </a:r>
            <a:r>
              <a:rPr lang="en-GB" sz="1600" dirty="0" smtClean="0"/>
              <a:t> o </a:t>
            </a:r>
            <a:r>
              <a:rPr lang="en-GB" sz="1600" dirty="0" err="1" smtClean="0"/>
              <a:t>gyfarfodydd</a:t>
            </a:r>
            <a:r>
              <a:rPr lang="en-GB" sz="1600" dirty="0" smtClean="0"/>
              <a:t> </a:t>
            </a:r>
            <a:r>
              <a:rPr lang="en-GB" sz="1600" dirty="0" err="1" smtClean="0"/>
              <a:t>clwstwr</a:t>
            </a:r>
            <a:r>
              <a:rPr lang="en-GB" sz="1600" dirty="0" smtClean="0"/>
              <a:t> </a:t>
            </a:r>
            <a:r>
              <a:rPr lang="en-GB" sz="1600" dirty="0" err="1" smtClean="0"/>
              <a:t>pontio</a:t>
            </a:r>
            <a:r>
              <a:rPr lang="en-GB" sz="1600" dirty="0" smtClean="0"/>
              <a:t> </a:t>
            </a:r>
            <a:r>
              <a:rPr lang="en-GB" sz="1600" dirty="0" err="1" smtClean="0"/>
              <a:t>i</a:t>
            </a:r>
            <a:r>
              <a:rPr lang="en-GB" sz="1600" dirty="0" smtClean="0"/>
              <a:t> </a:t>
            </a:r>
            <a:r>
              <a:rPr lang="en-GB" sz="1600" dirty="0" err="1" smtClean="0"/>
              <a:t>sefydlu</a:t>
            </a:r>
            <a:r>
              <a:rPr lang="en-GB" sz="1600" dirty="0" smtClean="0"/>
              <a:t> dull </a:t>
            </a:r>
            <a:r>
              <a:rPr lang="en-GB" sz="1600" dirty="0" err="1" smtClean="0"/>
              <a:t>cyson</a:t>
            </a:r>
            <a:r>
              <a:rPr lang="en-GB" sz="1600" dirty="0" smtClean="0"/>
              <a:t> o </a:t>
            </a:r>
            <a:r>
              <a:rPr lang="en-GB" sz="1600" dirty="0" err="1" smtClean="0"/>
              <a:t>addysgu</a:t>
            </a:r>
            <a:r>
              <a:rPr lang="en-GB" sz="1600" dirty="0" smtClean="0"/>
              <a:t> </a:t>
            </a:r>
            <a:r>
              <a:rPr lang="en-GB" sz="1600" dirty="0" err="1" smtClean="0"/>
              <a:t>medrau</a:t>
            </a:r>
            <a:r>
              <a:rPr lang="en-GB" sz="1600" dirty="0" smtClean="0"/>
              <a:t> </a:t>
            </a:r>
            <a:r>
              <a:rPr lang="en-GB" sz="1600" dirty="0" err="1" smtClean="0"/>
              <a:t>llythrennedd</a:t>
            </a:r>
            <a:r>
              <a:rPr lang="en-GB" sz="1600" dirty="0" smtClean="0"/>
              <a:t>.</a:t>
            </a:r>
            <a:endParaRPr lang="en-GB" sz="2000" dirty="0">
              <a:solidFill>
                <a:srgbClr val="0070C0"/>
              </a:solidFill>
            </a:endParaRPr>
          </a:p>
        </p:txBody>
      </p:sp>
      <p:sp>
        <p:nvSpPr>
          <p:cNvPr id="4" name="Rectangle 3"/>
          <p:cNvSpPr txBox="1">
            <a:spLocks noChangeArrowheads="1"/>
          </p:cNvSpPr>
          <p:nvPr/>
        </p:nvSpPr>
        <p:spPr bwMode="auto">
          <a:xfrm>
            <a:off x="4643438" y="1420813"/>
            <a:ext cx="4500562" cy="5084762"/>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marL="450850" indent="-450850">
              <a:buFontTx/>
              <a:buNone/>
              <a:defRPr/>
            </a:pPr>
            <a:r>
              <a:rPr lang="en-GB" sz="1600" dirty="0">
                <a:solidFill>
                  <a:srgbClr val="FF0000"/>
                </a:solidFill>
              </a:rPr>
              <a:t>R4	provide good opportunities and support across the curriculum for pupils to improve their writing, including its technical accuracy; </a:t>
            </a:r>
            <a:r>
              <a:rPr lang="en-GB" sz="1600" dirty="0" smtClean="0">
                <a:solidFill>
                  <a:srgbClr val="FF0000"/>
                </a:solidFill>
              </a:rPr>
              <a:t>and</a:t>
            </a:r>
            <a:r>
              <a:rPr lang="en-GB" sz="1600" dirty="0">
                <a:solidFill>
                  <a:srgbClr val="FF0000"/>
                </a:solidFill>
              </a:rPr>
              <a:t> </a:t>
            </a:r>
          </a:p>
          <a:p>
            <a:pPr marL="450850" indent="-450850">
              <a:buFontTx/>
              <a:buNone/>
              <a:defRPr/>
            </a:pPr>
            <a:r>
              <a:rPr lang="en-GB" sz="1600" dirty="0">
                <a:solidFill>
                  <a:srgbClr val="FF0000"/>
                </a:solidFill>
              </a:rPr>
              <a:t>R5	monitor and evaluate the impact of strategies for improving pupils' literacy skills.</a:t>
            </a:r>
          </a:p>
          <a:p>
            <a:pPr marL="0" indent="0">
              <a:buFontTx/>
              <a:buNone/>
              <a:defRPr/>
            </a:pPr>
            <a:r>
              <a:rPr lang="en-GB" sz="1600" dirty="0">
                <a:solidFill>
                  <a:srgbClr val="FF0000"/>
                </a:solidFill>
              </a:rPr>
              <a:t> </a:t>
            </a:r>
          </a:p>
          <a:p>
            <a:pPr marL="0" indent="0">
              <a:buFontTx/>
              <a:buNone/>
              <a:defRPr/>
            </a:pPr>
            <a:r>
              <a:rPr lang="en-GB" sz="1600" b="1" dirty="0">
                <a:solidFill>
                  <a:srgbClr val="FF0000"/>
                </a:solidFill>
              </a:rPr>
              <a:t>Local authorities / regional consortia should</a:t>
            </a:r>
            <a:r>
              <a:rPr lang="en-GB" sz="1600" b="1" dirty="0" smtClean="0">
                <a:solidFill>
                  <a:srgbClr val="FF0000"/>
                </a:solidFill>
              </a:rPr>
              <a:t>:</a:t>
            </a:r>
            <a:r>
              <a:rPr lang="en-GB" sz="1600" b="1" dirty="0">
                <a:solidFill>
                  <a:srgbClr val="FF0000"/>
                </a:solidFill>
              </a:rPr>
              <a:t> </a:t>
            </a:r>
            <a:endParaRPr lang="en-GB" sz="1600" b="1" dirty="0" smtClean="0">
              <a:solidFill>
                <a:srgbClr val="FF0000"/>
              </a:solidFill>
            </a:endParaRPr>
          </a:p>
          <a:p>
            <a:pPr marL="0" indent="0">
              <a:buFontTx/>
              <a:buNone/>
              <a:defRPr/>
            </a:pPr>
            <a:endParaRPr lang="en-GB" sz="1600" dirty="0">
              <a:solidFill>
                <a:srgbClr val="FF0000"/>
              </a:solidFill>
            </a:endParaRPr>
          </a:p>
          <a:p>
            <a:pPr marL="450850" indent="-450850">
              <a:buFontTx/>
              <a:buNone/>
              <a:defRPr/>
            </a:pPr>
            <a:r>
              <a:rPr lang="en-GB" sz="1600" dirty="0">
                <a:solidFill>
                  <a:srgbClr val="FF0000"/>
                </a:solidFill>
              </a:rPr>
              <a:t>R6	clarify the roles of local authorities, consortia and the national support partners for training and supporting schools in the implementation of the LNF; and</a:t>
            </a:r>
          </a:p>
          <a:p>
            <a:pPr marL="450850" indent="-450850">
              <a:buFontTx/>
              <a:buNone/>
              <a:defRPr/>
            </a:pPr>
            <a:r>
              <a:rPr lang="en-GB" sz="1600" dirty="0">
                <a:solidFill>
                  <a:srgbClr val="FF0000"/>
                </a:solidFill>
              </a:rPr>
              <a:t> </a:t>
            </a:r>
          </a:p>
          <a:p>
            <a:pPr marL="450850" indent="-450850">
              <a:buFontTx/>
              <a:buNone/>
              <a:defRPr/>
            </a:pPr>
            <a:r>
              <a:rPr lang="en-GB" sz="1600" dirty="0">
                <a:solidFill>
                  <a:srgbClr val="FF0000"/>
                </a:solidFill>
              </a:rPr>
              <a:t>R7	improve the use of transition cluster meetings to establish a consistent approach to the teaching of literacy skills.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1588" y="188913"/>
            <a:ext cx="7772400" cy="719137"/>
          </a:xfrm>
        </p:spPr>
        <p:txBody>
          <a:bodyPr/>
          <a:lstStyle/>
          <a:p>
            <a:pPr eaLnBrk="1" hangingPunct="1"/>
            <a:r>
              <a:rPr lang="en-GB" sz="3200" smtClean="0">
                <a:solidFill>
                  <a:srgbClr val="015284"/>
                </a:solidFill>
              </a:rPr>
              <a:t>Argymhellion</a:t>
            </a:r>
            <a:r>
              <a:rPr lang="en-US" sz="3200" smtClean="0">
                <a:solidFill>
                  <a:srgbClr val="015284"/>
                </a:solidFill>
              </a:rPr>
              <a:t/>
            </a:r>
            <a:br>
              <a:rPr lang="en-US" sz="3200" smtClean="0">
                <a:solidFill>
                  <a:srgbClr val="015284"/>
                </a:solidFill>
              </a:rPr>
            </a:br>
            <a:r>
              <a:rPr lang="en-GB" sz="3200" smtClean="0">
                <a:solidFill>
                  <a:srgbClr val="FF0000"/>
                </a:solidFill>
              </a:rPr>
              <a:t>Recommendations</a:t>
            </a:r>
            <a:endParaRPr lang="en-US" sz="3200" smtClean="0">
              <a:solidFill>
                <a:srgbClr val="015284"/>
              </a:solidFill>
            </a:endParaRPr>
          </a:p>
        </p:txBody>
      </p:sp>
      <p:sp>
        <p:nvSpPr>
          <p:cNvPr id="40962" name="Rectangle 3"/>
          <p:cNvSpPr>
            <a:spLocks noGrp="1" noChangeArrowheads="1"/>
          </p:cNvSpPr>
          <p:nvPr>
            <p:ph type="body" sz="half" idx="1"/>
          </p:nvPr>
        </p:nvSpPr>
        <p:spPr>
          <a:xfrm>
            <a:off x="250825" y="1196975"/>
            <a:ext cx="4214813" cy="5156200"/>
          </a:xfrm>
        </p:spPr>
        <p:txBody>
          <a:bodyPr/>
          <a:lstStyle/>
          <a:p>
            <a:pPr marL="0" indent="0" eaLnBrk="1" hangingPunct="1">
              <a:buFontTx/>
              <a:buNone/>
            </a:pPr>
            <a:r>
              <a:rPr lang="cy-GB" sz="1600" b="1" smtClean="0"/>
              <a:t>Dylai Llywodraeth Cymru:</a:t>
            </a:r>
            <a:endParaRPr lang="cy-GB" sz="1600" smtClean="0"/>
          </a:p>
          <a:p>
            <a:pPr marL="0" indent="0" eaLnBrk="1" hangingPunct="1">
              <a:buFontTx/>
              <a:buNone/>
            </a:pPr>
            <a:r>
              <a:rPr lang="cy-GB" sz="1600" b="1" smtClean="0"/>
              <a:t> </a:t>
            </a:r>
            <a:endParaRPr lang="cy-GB" sz="1600" smtClean="0"/>
          </a:p>
          <a:p>
            <a:pPr marL="0" indent="0" eaLnBrk="1" hangingPunct="1">
              <a:buFontTx/>
              <a:buNone/>
            </a:pPr>
            <a:r>
              <a:rPr lang="cy-GB" sz="1600" smtClean="0"/>
              <a:t>A8	drefnu bod deunyddiau cymorth ar gael i ysgolion cyn gwneud datblygiadau pellach i’r fframwaith;</a:t>
            </a:r>
          </a:p>
          <a:p>
            <a:pPr marL="0" indent="0" eaLnBrk="1" hangingPunct="1">
              <a:buFontTx/>
              <a:buNone/>
            </a:pPr>
            <a:endParaRPr lang="cy-GB" sz="1600" smtClean="0"/>
          </a:p>
          <a:p>
            <a:pPr marL="0" indent="0" eaLnBrk="1" hangingPunct="1">
              <a:buFontTx/>
              <a:buNone/>
            </a:pPr>
            <a:r>
              <a:rPr lang="cy-GB" sz="1600" smtClean="0"/>
              <a:t>A9	gwneud yn si</a:t>
            </a:r>
            <a:r>
              <a:rPr lang="cy-GB" sz="1600" smtClean="0">
                <a:cs typeface="Arial" charset="0"/>
              </a:rPr>
              <a:t>ŵr y gall pob ysgol gael mynediad yn rhwydd i ddeunyddiau cymorth; a</a:t>
            </a:r>
            <a:endParaRPr lang="cy-GB" sz="1600" smtClean="0"/>
          </a:p>
          <a:p>
            <a:pPr marL="0" indent="0" eaLnBrk="1" hangingPunct="1">
              <a:buFontTx/>
              <a:buNone/>
            </a:pPr>
            <a:r>
              <a:rPr lang="cy-GB" sz="1600" smtClean="0"/>
              <a:t> </a:t>
            </a:r>
          </a:p>
          <a:p>
            <a:pPr marL="0" indent="0" eaLnBrk="1" hangingPunct="1">
              <a:buFontTx/>
              <a:buNone/>
            </a:pPr>
            <a:r>
              <a:rPr lang="cy-GB" sz="1600" smtClean="0"/>
              <a:t>A10	rhoi arweiniad clir i  ysgolion ar asesu a chynnig enghreifftiau o safonau llythrennedd a ddisgwylir ar draws pob pwnc.</a:t>
            </a:r>
          </a:p>
          <a:p>
            <a:pPr marL="0" indent="0" eaLnBrk="1" hangingPunct="1"/>
            <a:endParaRPr lang="cy-GB" sz="2000" smtClean="0">
              <a:solidFill>
                <a:srgbClr val="0070C0"/>
              </a:solidFill>
            </a:endParaRPr>
          </a:p>
        </p:txBody>
      </p:sp>
      <p:sp>
        <p:nvSpPr>
          <p:cNvPr id="4" name="Rectangle 3"/>
          <p:cNvSpPr txBox="1">
            <a:spLocks noChangeArrowheads="1"/>
          </p:cNvSpPr>
          <p:nvPr/>
        </p:nvSpPr>
        <p:spPr bwMode="auto">
          <a:xfrm>
            <a:off x="4465638" y="1557338"/>
            <a:ext cx="4681537" cy="5084762"/>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marL="0" indent="0">
              <a:buFontTx/>
              <a:buNone/>
              <a:defRPr/>
            </a:pPr>
            <a:r>
              <a:rPr lang="en-GB" sz="1600" b="1" dirty="0" smtClean="0">
                <a:solidFill>
                  <a:srgbClr val="FF0000"/>
                </a:solidFill>
              </a:rPr>
              <a:t>The Welsh </a:t>
            </a:r>
            <a:r>
              <a:rPr lang="en-GB" sz="1600" b="1" dirty="0">
                <a:solidFill>
                  <a:srgbClr val="FF0000"/>
                </a:solidFill>
              </a:rPr>
              <a:t>Government should:</a:t>
            </a:r>
            <a:endParaRPr lang="en-GB" sz="1600" dirty="0">
              <a:solidFill>
                <a:srgbClr val="FF0000"/>
              </a:solidFill>
            </a:endParaRPr>
          </a:p>
          <a:p>
            <a:pPr marL="0" indent="0">
              <a:buFontTx/>
              <a:buNone/>
              <a:defRPr/>
            </a:pPr>
            <a:r>
              <a:rPr lang="en-GB" sz="1600" b="1" dirty="0">
                <a:solidFill>
                  <a:srgbClr val="FF0000"/>
                </a:solidFill>
              </a:rPr>
              <a:t> </a:t>
            </a:r>
            <a:endParaRPr lang="en-GB" sz="1600" dirty="0">
              <a:solidFill>
                <a:srgbClr val="FF0000"/>
              </a:solidFill>
            </a:endParaRPr>
          </a:p>
          <a:p>
            <a:pPr marL="450850" indent="-450850">
              <a:buFontTx/>
              <a:buNone/>
              <a:defRPr/>
            </a:pPr>
            <a:r>
              <a:rPr lang="en-GB" sz="1600" dirty="0" smtClean="0">
                <a:solidFill>
                  <a:srgbClr val="FF0000"/>
                </a:solidFill>
              </a:rPr>
              <a:t>R8</a:t>
            </a:r>
            <a:r>
              <a:rPr lang="en-GB" sz="1600" dirty="0">
                <a:solidFill>
                  <a:srgbClr val="FF0000"/>
                </a:solidFill>
              </a:rPr>
              <a:t>	make support materials for schools available in advance of further developments of the framework;</a:t>
            </a:r>
          </a:p>
          <a:p>
            <a:pPr marL="450850" indent="-450850">
              <a:buFontTx/>
              <a:buNone/>
              <a:defRPr/>
            </a:pPr>
            <a:r>
              <a:rPr lang="en-GB" sz="1600" dirty="0">
                <a:solidFill>
                  <a:srgbClr val="FF0000"/>
                </a:solidFill>
              </a:rPr>
              <a:t> </a:t>
            </a:r>
          </a:p>
          <a:p>
            <a:pPr marL="450850" indent="-450850">
              <a:buFontTx/>
              <a:buNone/>
              <a:defRPr/>
            </a:pPr>
            <a:r>
              <a:rPr lang="en-GB" sz="1600" dirty="0" smtClean="0">
                <a:solidFill>
                  <a:srgbClr val="FF0000"/>
                </a:solidFill>
              </a:rPr>
              <a:t>R9</a:t>
            </a:r>
            <a:r>
              <a:rPr lang="en-GB" sz="1600" dirty="0">
                <a:solidFill>
                  <a:srgbClr val="FF0000"/>
                </a:solidFill>
              </a:rPr>
              <a:t>	make sure that all schools can access support materials easily; and</a:t>
            </a:r>
          </a:p>
          <a:p>
            <a:pPr marL="450850" indent="-450850">
              <a:buFontTx/>
              <a:buNone/>
              <a:defRPr/>
            </a:pPr>
            <a:r>
              <a:rPr lang="en-GB" sz="1600" dirty="0">
                <a:solidFill>
                  <a:srgbClr val="FF0000"/>
                </a:solidFill>
              </a:rPr>
              <a:t> </a:t>
            </a:r>
          </a:p>
          <a:p>
            <a:pPr marL="450850" indent="-450850">
              <a:buFontTx/>
              <a:buNone/>
              <a:defRPr/>
            </a:pPr>
            <a:r>
              <a:rPr lang="en-GB" sz="1600" dirty="0" smtClean="0">
                <a:solidFill>
                  <a:srgbClr val="FF0000"/>
                </a:solidFill>
              </a:rPr>
              <a:t>R10</a:t>
            </a:r>
            <a:r>
              <a:rPr lang="en-GB" sz="1600" dirty="0">
                <a:solidFill>
                  <a:srgbClr val="FF0000"/>
                </a:solidFill>
              </a:rPr>
              <a:t>	provide schools with clear guidance on assessment and offer exemplification of expected literacy standards across all </a:t>
            </a:r>
            <a:r>
              <a:rPr lang="en-GB" sz="1600" dirty="0" smtClean="0">
                <a:solidFill>
                  <a:srgbClr val="FF0000"/>
                </a:solidFill>
              </a:rPr>
              <a:t>subjects.</a:t>
            </a:r>
            <a:endParaRPr lang="en-GB" sz="1600" dirty="0">
              <a:solidFill>
                <a:srgbClr val="FF0000"/>
              </a:solidFill>
            </a:endParaRPr>
          </a:p>
          <a:p>
            <a:pPr marL="0" indent="0">
              <a:buFontTx/>
              <a:buNone/>
              <a:defRPr/>
            </a:pPr>
            <a:endParaRPr lang="en-GB" sz="2000" kern="0" dirty="0" smtClean="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107950" y="333375"/>
            <a:ext cx="7339013" cy="1511300"/>
          </a:xfrm>
        </p:spPr>
        <p:txBody>
          <a:bodyPr/>
          <a:lstStyle/>
          <a:p>
            <a:pPr algn="l" eaLnBrk="1" hangingPunct="1"/>
            <a:r>
              <a:rPr lang="en-GB" sz="4000" smtClean="0">
                <a:solidFill>
                  <a:srgbClr val="015284"/>
                </a:solidFill>
              </a:rPr>
              <a:t>Cwestiynau i ddarparwyr</a:t>
            </a:r>
            <a:br>
              <a:rPr lang="en-GB" sz="4000" smtClean="0">
                <a:solidFill>
                  <a:srgbClr val="015284"/>
                </a:solidFill>
              </a:rPr>
            </a:br>
            <a:r>
              <a:rPr lang="en-GB" sz="4000" smtClean="0">
                <a:solidFill>
                  <a:srgbClr val="FF0000"/>
                </a:solidFill>
              </a:rPr>
              <a:t>Questions for providers</a:t>
            </a:r>
            <a:r>
              <a:rPr lang="en-GB" smtClean="0"/>
              <a:t/>
            </a:r>
            <a:br>
              <a:rPr lang="en-GB" smtClean="0"/>
            </a:br>
            <a:endParaRPr lang="en-GB" smtClean="0">
              <a:solidFill>
                <a:srgbClr val="015284"/>
              </a:solidFill>
            </a:endParaRPr>
          </a:p>
        </p:txBody>
      </p:sp>
      <p:sp>
        <p:nvSpPr>
          <p:cNvPr id="43010" name="Content Placeholder 2"/>
          <p:cNvSpPr>
            <a:spLocks noGrp="1"/>
          </p:cNvSpPr>
          <p:nvPr>
            <p:ph sz="half" idx="1"/>
          </p:nvPr>
        </p:nvSpPr>
        <p:spPr>
          <a:xfrm>
            <a:off x="107950" y="1557338"/>
            <a:ext cx="4457700" cy="5300662"/>
          </a:xfrm>
        </p:spPr>
        <p:txBody>
          <a:bodyPr/>
          <a:lstStyle/>
          <a:p>
            <a:pPr eaLnBrk="1" hangingPunct="1"/>
            <a:r>
              <a:rPr lang="cy-GB" sz="2000" smtClean="0"/>
              <a:t>Pa mor dda yw medrau llythrennedd disgyblion?</a:t>
            </a:r>
          </a:p>
          <a:p>
            <a:pPr eaLnBrk="1" hangingPunct="1"/>
            <a:r>
              <a:rPr lang="cy-GB" sz="2000" smtClean="0"/>
              <a:t>Mae’r Fframwaith Llythrennedd a Rhifedd Cenedlaethol wedi bod yn statudol i ysgolion er Medi 2013, felly pam mae’r cynnydd wrth ei weithredu wedi bod yn arafach na’r disgwyl?</a:t>
            </a:r>
          </a:p>
          <a:p>
            <a:pPr eaLnBrk="1" hangingPunct="1"/>
            <a:r>
              <a:rPr lang="cy-GB" sz="2000" smtClean="0"/>
              <a:t>A yw arweinwyr yn rhoi digon o flaenoriaeth i lythrennedd ar draws y cwricwlwm?</a:t>
            </a:r>
          </a:p>
          <a:p>
            <a:pPr eaLnBrk="1" hangingPunct="1"/>
            <a:endParaRPr lang="cy-GB" sz="2000" smtClean="0"/>
          </a:p>
          <a:p>
            <a:pPr eaLnBrk="1" hangingPunct="1"/>
            <a:endParaRPr lang="cy-GB" sz="2000" smtClean="0"/>
          </a:p>
          <a:p>
            <a:pPr eaLnBrk="1" hangingPunct="1"/>
            <a:endParaRPr lang="cy-GB" sz="1600" smtClean="0"/>
          </a:p>
        </p:txBody>
      </p:sp>
      <p:sp>
        <p:nvSpPr>
          <p:cNvPr id="45059" name="Content Placeholder 3"/>
          <p:cNvSpPr>
            <a:spLocks noGrp="1"/>
          </p:cNvSpPr>
          <p:nvPr>
            <p:ph sz="half" idx="2"/>
          </p:nvPr>
        </p:nvSpPr>
        <p:spPr>
          <a:xfrm>
            <a:off x="4718050" y="1557338"/>
            <a:ext cx="4318000" cy="5300662"/>
          </a:xfrm>
        </p:spPr>
        <p:txBody>
          <a:bodyPr/>
          <a:lstStyle/>
          <a:p>
            <a:pPr marL="171450" indent="-171450" eaLnBrk="1" hangingPunct="1">
              <a:buFont typeface="Arial" pitchFamily="34" charset="0"/>
              <a:buChar char="•"/>
              <a:defRPr/>
            </a:pPr>
            <a:r>
              <a:rPr lang="en-GB" sz="2000" dirty="0">
                <a:solidFill>
                  <a:srgbClr val="FF0000"/>
                </a:solidFill>
              </a:rPr>
              <a:t>How good are pupils’ literacy skills?</a:t>
            </a:r>
          </a:p>
          <a:p>
            <a:pPr marL="171450" indent="-171450" eaLnBrk="1" hangingPunct="1">
              <a:buFont typeface="Arial" pitchFamily="34" charset="0"/>
              <a:buChar char="•"/>
              <a:defRPr/>
            </a:pPr>
            <a:r>
              <a:rPr lang="en-GB" sz="2000" dirty="0" smtClean="0">
                <a:solidFill>
                  <a:srgbClr val="FF0000"/>
                </a:solidFill>
              </a:rPr>
              <a:t>The </a:t>
            </a:r>
            <a:r>
              <a:rPr lang="en-GB" sz="2000" dirty="0">
                <a:solidFill>
                  <a:srgbClr val="FF0000"/>
                </a:solidFill>
              </a:rPr>
              <a:t>National Literacy and Numeracy Framework has been statutory for schools since September 2013, so why has progress in implementing it been slower than expected?</a:t>
            </a:r>
          </a:p>
          <a:p>
            <a:pPr marL="171450" indent="-171450" eaLnBrk="1" hangingPunct="1">
              <a:buFont typeface="Arial" pitchFamily="34" charset="0"/>
              <a:buChar char="•"/>
              <a:defRPr/>
            </a:pPr>
            <a:r>
              <a:rPr lang="en-GB" sz="2000" dirty="0">
                <a:solidFill>
                  <a:srgbClr val="FF0000"/>
                </a:solidFill>
              </a:rPr>
              <a:t>Do leaders prioritise literacy across the curriculum sufficiently?</a:t>
            </a:r>
          </a:p>
          <a:p>
            <a:pPr eaLnBrk="1" hangingPunct="1">
              <a:defRPr/>
            </a:pPr>
            <a:endParaRPr lang="en-GB" sz="2000" dirty="0">
              <a:solidFill>
                <a:srgbClr val="FF0000"/>
              </a:solidFill>
            </a:endParaRPr>
          </a:p>
          <a:p>
            <a:pPr eaLnBrk="1" hangingPunct="1">
              <a:defRPr/>
            </a:pPr>
            <a:endParaRPr lang="en-GB" sz="2000" dirty="0" smtClean="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107950" y="144463"/>
            <a:ext cx="7339013" cy="1196975"/>
          </a:xfrm>
        </p:spPr>
        <p:txBody>
          <a:bodyPr/>
          <a:lstStyle/>
          <a:p>
            <a:pPr algn="l" eaLnBrk="1" hangingPunct="1"/>
            <a:r>
              <a:rPr lang="en-GB" sz="4000" smtClean="0">
                <a:solidFill>
                  <a:srgbClr val="015284"/>
                </a:solidFill>
              </a:rPr>
              <a:t>Cwestiynau i ddarparwyr</a:t>
            </a:r>
            <a:br>
              <a:rPr lang="en-GB" sz="4000" smtClean="0">
                <a:solidFill>
                  <a:srgbClr val="015284"/>
                </a:solidFill>
              </a:rPr>
            </a:br>
            <a:r>
              <a:rPr lang="en-GB" sz="4000" smtClean="0">
                <a:solidFill>
                  <a:srgbClr val="FF0000"/>
                </a:solidFill>
              </a:rPr>
              <a:t>Questions for providers</a:t>
            </a:r>
            <a:endParaRPr lang="en-GB" smtClean="0">
              <a:solidFill>
                <a:srgbClr val="015284"/>
              </a:solidFill>
            </a:endParaRPr>
          </a:p>
        </p:txBody>
      </p:sp>
      <p:sp>
        <p:nvSpPr>
          <p:cNvPr id="45058" name="Content Placeholder 2"/>
          <p:cNvSpPr>
            <a:spLocks noGrp="1"/>
          </p:cNvSpPr>
          <p:nvPr>
            <p:ph sz="half" idx="1"/>
          </p:nvPr>
        </p:nvSpPr>
        <p:spPr>
          <a:xfrm>
            <a:off x="107950" y="1557338"/>
            <a:ext cx="4457700" cy="5300662"/>
          </a:xfrm>
        </p:spPr>
        <p:txBody>
          <a:bodyPr/>
          <a:lstStyle/>
          <a:p>
            <a:pPr eaLnBrk="1" hangingPunct="1"/>
            <a:r>
              <a:rPr lang="cy-GB" sz="2000" smtClean="0"/>
              <a:t>A yw ysgolion wedi gwella’r ddarpariaeth ar gyfer datblygu medrau llythrennedd disgyblion?</a:t>
            </a:r>
          </a:p>
          <a:p>
            <a:pPr eaLnBrk="1" hangingPunct="1"/>
            <a:r>
              <a:rPr lang="cy-GB" sz="2000" smtClean="0"/>
              <a:t>Pa mor dda y mae ysgolion yn asesu medrau llythrennedd disgyblion?</a:t>
            </a:r>
          </a:p>
          <a:p>
            <a:pPr eaLnBrk="1" hangingPunct="1"/>
            <a:r>
              <a:rPr lang="cy-GB" sz="2000" smtClean="0"/>
              <a:t>Nodwyd mai’r fedr llythrennedd wannaf ers rhai blynyddoedd bellach yw ysgrifennu’r disgyblion. Sut mae ysgolion yn mynd i’r afael â hyn?</a:t>
            </a:r>
          </a:p>
          <a:p>
            <a:pPr eaLnBrk="1" hangingPunct="1"/>
            <a:r>
              <a:rPr lang="cy-GB" sz="2000" smtClean="0"/>
              <a:t>Pa mor effeithiol fu’r cymorth i ysgolion wrth eu helpu i weithredu’r fframwaith a rhoi arweiniad iddynt ar hynny?</a:t>
            </a:r>
          </a:p>
          <a:p>
            <a:pPr eaLnBrk="1" hangingPunct="1"/>
            <a:endParaRPr lang="cy-GB" sz="2000" smtClean="0">
              <a:solidFill>
                <a:srgbClr val="FF0000"/>
              </a:solidFill>
            </a:endParaRPr>
          </a:p>
        </p:txBody>
      </p:sp>
      <p:sp>
        <p:nvSpPr>
          <p:cNvPr id="47107" name="Content Placeholder 3"/>
          <p:cNvSpPr>
            <a:spLocks noGrp="1"/>
          </p:cNvSpPr>
          <p:nvPr>
            <p:ph sz="half" idx="2"/>
          </p:nvPr>
        </p:nvSpPr>
        <p:spPr>
          <a:xfrm>
            <a:off x="4718050" y="1557338"/>
            <a:ext cx="4318000" cy="5300662"/>
          </a:xfrm>
        </p:spPr>
        <p:txBody>
          <a:bodyPr/>
          <a:lstStyle/>
          <a:p>
            <a:pPr marL="171450" indent="-171450" eaLnBrk="1" hangingPunct="1">
              <a:buFont typeface="Arial" pitchFamily="34" charset="0"/>
              <a:buChar char="•"/>
              <a:defRPr/>
            </a:pPr>
            <a:r>
              <a:rPr lang="en-GB" sz="2000" dirty="0">
                <a:solidFill>
                  <a:srgbClr val="FF0000"/>
                </a:solidFill>
              </a:rPr>
              <a:t>Have schools improved the provision for developing pupils’ literacy skills?</a:t>
            </a:r>
          </a:p>
          <a:p>
            <a:pPr marL="171450" indent="-171450" eaLnBrk="1" hangingPunct="1">
              <a:buFont typeface="Arial" pitchFamily="34" charset="0"/>
              <a:buChar char="•"/>
              <a:defRPr/>
            </a:pPr>
            <a:r>
              <a:rPr lang="en-GB" sz="2000" dirty="0">
                <a:solidFill>
                  <a:srgbClr val="FF0000"/>
                </a:solidFill>
              </a:rPr>
              <a:t>How well do schools assess pupils’ literacy skills?</a:t>
            </a:r>
          </a:p>
          <a:p>
            <a:pPr marL="171450" indent="-171450" eaLnBrk="1" hangingPunct="1">
              <a:buFont typeface="Arial" pitchFamily="34" charset="0"/>
              <a:buChar char="•"/>
              <a:defRPr/>
            </a:pPr>
            <a:r>
              <a:rPr lang="en-GB" sz="2000" dirty="0">
                <a:solidFill>
                  <a:srgbClr val="FF0000"/>
                </a:solidFill>
              </a:rPr>
              <a:t>Pupils’ writing has been identified as the weakest literacy skill for some years now. How are schools addressing this?</a:t>
            </a:r>
          </a:p>
          <a:p>
            <a:pPr marL="171450" indent="-171450" eaLnBrk="1" hangingPunct="1">
              <a:buFont typeface="Arial" pitchFamily="34" charset="0"/>
              <a:buChar char="•"/>
              <a:defRPr/>
            </a:pPr>
            <a:r>
              <a:rPr lang="en-GB" sz="2000" dirty="0">
                <a:solidFill>
                  <a:srgbClr val="FF0000"/>
                </a:solidFill>
              </a:rPr>
              <a:t>How effective has the support for schools been in helping and guiding them to implement the framework?</a:t>
            </a:r>
          </a:p>
          <a:p>
            <a:pPr eaLnBrk="1" hangingPunct="1">
              <a:defRPr/>
            </a:pPr>
            <a:endParaRPr lang="en-GB" sz="2000" dirty="0" smtClean="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539552" y="3068960"/>
            <a:ext cx="7772400" cy="1143000"/>
          </a:xfrm>
        </p:spPr>
        <p:txBody>
          <a:bodyPr/>
          <a:lstStyle/>
          <a:p>
            <a:pPr algn="l" eaLnBrk="1" hangingPunct="1"/>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r>
              <a:rPr lang="en-GB" sz="3600" dirty="0" smtClean="0">
                <a:solidFill>
                  <a:srgbClr val="015284"/>
                </a:solidFill>
              </a:rPr>
              <a:t> </a:t>
            </a:r>
            <a:r>
              <a:rPr lang="en-GB" sz="3600" dirty="0" err="1" smtClean="0">
                <a:solidFill>
                  <a:srgbClr val="015284"/>
                </a:solidFill>
                <a:hlinkClick r:id="rId3"/>
              </a:rPr>
              <a:t>Gwe-ddolen</a:t>
            </a:r>
            <a:r>
              <a:rPr lang="en-GB" sz="3600" dirty="0" smtClean="0">
                <a:solidFill>
                  <a:srgbClr val="015284"/>
                </a:solidFill>
                <a:hlinkClick r:id="rId3"/>
              </a:rPr>
              <a:t> </a:t>
            </a:r>
            <a:r>
              <a:rPr lang="en-GB" sz="3600" dirty="0" err="1" smtClean="0">
                <a:solidFill>
                  <a:srgbClr val="015284"/>
                </a:solidFill>
                <a:hlinkClick r:id="rId3"/>
              </a:rPr>
              <a:t>i’r</a:t>
            </a:r>
            <a:r>
              <a:rPr lang="en-GB" sz="3600" dirty="0" smtClean="0">
                <a:solidFill>
                  <a:srgbClr val="015284"/>
                </a:solidFill>
                <a:hlinkClick r:id="rId3"/>
              </a:rPr>
              <a:t> </a:t>
            </a:r>
            <a:r>
              <a:rPr lang="en-GB" sz="3600" dirty="0" err="1" smtClean="0">
                <a:solidFill>
                  <a:srgbClr val="015284"/>
                </a:solidFill>
                <a:hlinkClick r:id="rId3"/>
              </a:rPr>
              <a:t>adroddiad</a:t>
            </a:r>
            <a:r>
              <a:rPr lang="en-GB" sz="3600" dirty="0" smtClean="0">
                <a:solidFill>
                  <a:srgbClr val="015284"/>
                </a:solidFill>
                <a:hlinkClick r:id="rId3"/>
              </a:rPr>
              <a:t> </a:t>
            </a:r>
            <a:r>
              <a:rPr lang="en-GB" sz="3600" dirty="0" err="1" smtClean="0">
                <a:solidFill>
                  <a:srgbClr val="015284"/>
                </a:solidFill>
                <a:hlinkClick r:id="rId3"/>
              </a:rPr>
              <a:t>llawn</a:t>
            </a: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solidFill>
                  <a:srgbClr val="FF0000"/>
                </a:solidFill>
                <a:hlinkClick r:id="rId4"/>
              </a:rPr>
              <a:t>Web-link to full report</a:t>
            </a:r>
            <a:r>
              <a:rPr lang="en-GB" sz="3600" dirty="0" smtClean="0"/>
              <a:t/>
            </a:r>
            <a:br>
              <a:rPr lang="en-GB" sz="3600" dirty="0" smtClean="0"/>
            </a:br>
            <a:r>
              <a:rPr lang="en-GB" sz="3600" dirty="0" smtClean="0"/>
              <a:t/>
            </a:r>
            <a:br>
              <a:rPr lang="en-GB" sz="3600" dirty="0" smtClean="0"/>
            </a:br>
            <a:endParaRPr lang="en-US" sz="3600" dirty="0" smtClean="0">
              <a:solidFill>
                <a:srgbClr val="015284"/>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Placeholder 5"/>
          <p:cNvSpPr>
            <a:spLocks noGrp="1"/>
          </p:cNvSpPr>
          <p:nvPr>
            <p:ph type="body" idx="1"/>
          </p:nvPr>
        </p:nvSpPr>
        <p:spPr/>
        <p:txBody>
          <a:bodyPr/>
          <a:lstStyle/>
          <a:p>
            <a:pPr algn="ctr" eaLnBrk="1" hangingPunct="1"/>
            <a:r>
              <a:rPr lang="cy-GB" sz="6000" smtClean="0"/>
              <a:t>Cwestiynau...</a:t>
            </a:r>
            <a:endParaRPr lang="en-GB" sz="6000" smtClean="0"/>
          </a:p>
          <a:p>
            <a:pPr algn="ctr" eaLnBrk="1" hangingPunct="1"/>
            <a:r>
              <a:rPr lang="en-GB" sz="6000" smtClean="0">
                <a:solidFill>
                  <a:srgbClr val="FF0000"/>
                </a:solidFill>
              </a:rPr>
              <a:t>Questions…</a:t>
            </a:r>
          </a:p>
          <a:p>
            <a:pPr eaLnBrk="1" hangingPunct="1"/>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188913"/>
            <a:ext cx="7772400" cy="863600"/>
          </a:xfrm>
        </p:spPr>
        <p:txBody>
          <a:bodyPr/>
          <a:lstStyle/>
          <a:p>
            <a:pPr eaLnBrk="1" hangingPunct="1"/>
            <a:r>
              <a:rPr lang="en-GB" sz="3600" smtClean="0">
                <a:solidFill>
                  <a:srgbClr val="015284"/>
                </a:solidFill>
              </a:rPr>
              <a:t>Cefndir  </a:t>
            </a:r>
            <a:r>
              <a:rPr lang="en-GB" sz="3600" smtClean="0">
                <a:solidFill>
                  <a:srgbClr val="FF0000"/>
                </a:solidFill>
              </a:rPr>
              <a:t>Background</a:t>
            </a:r>
            <a:r>
              <a:rPr lang="en-GB" sz="3600" smtClean="0"/>
              <a:t> </a:t>
            </a:r>
            <a:endParaRPr lang="en-GB" sz="3600" b="1" smtClean="0">
              <a:solidFill>
                <a:srgbClr val="015284"/>
              </a:solidFill>
            </a:endParaRPr>
          </a:p>
        </p:txBody>
      </p:sp>
      <p:sp>
        <p:nvSpPr>
          <p:cNvPr id="18434" name="Content Placeholder 3"/>
          <p:cNvSpPr>
            <a:spLocks noGrp="1"/>
          </p:cNvSpPr>
          <p:nvPr>
            <p:ph sz="half" idx="2"/>
          </p:nvPr>
        </p:nvSpPr>
        <p:spPr>
          <a:xfrm>
            <a:off x="250825" y="981075"/>
            <a:ext cx="4249738" cy="5616575"/>
          </a:xfrm>
        </p:spPr>
        <p:txBody>
          <a:bodyPr/>
          <a:lstStyle/>
          <a:p>
            <a:pPr eaLnBrk="1" hangingPunct="1"/>
            <a:endParaRPr lang="cy-GB" sz="1600" smtClean="0"/>
          </a:p>
          <a:p>
            <a:pPr eaLnBrk="1" hangingPunct="1"/>
            <a:r>
              <a:rPr lang="cy-GB" sz="1600" smtClean="0"/>
              <a:t>Hwn yw’r ail adroddiad mewn cyfres, a gyhoeddwyd mewn ymateb i gais am gyngor yn llythyr cylch gwaith y Gweinidog i Estyn ar gyfer 2013-2014.</a:t>
            </a:r>
          </a:p>
          <a:p>
            <a:pPr eaLnBrk="1" hangingPunct="1">
              <a:buFontTx/>
              <a:buNone/>
            </a:pPr>
            <a:r>
              <a:rPr lang="cy-GB" sz="1600" smtClean="0"/>
              <a:t> </a:t>
            </a:r>
          </a:p>
          <a:p>
            <a:pPr eaLnBrk="1" hangingPunct="1"/>
            <a:r>
              <a:rPr lang="cy-GB" sz="1600" smtClean="0"/>
              <a:t>Mae’n edrych ar safonau mewn llythrennedd yng nghyfnod allweddol 3, a sut y mae detholiad o ysgolion uwchradd yn datblygu medrau llythrennedd disgyblion ar draws y cwricwlwm, gan gyfeirio’n benodol at weithredu, ac effaith blwyddyn gyntaf elfen llythrennedd y Fframwaith Llythrennedd a Rhifedd Cenedlaethol (FfLlRh). </a:t>
            </a:r>
          </a:p>
          <a:p>
            <a:pPr eaLnBrk="1" hangingPunct="1">
              <a:buFontTx/>
              <a:buNone/>
            </a:pPr>
            <a:r>
              <a:rPr lang="cy-GB" sz="1600" smtClean="0"/>
              <a:t> </a:t>
            </a:r>
          </a:p>
          <a:p>
            <a:pPr eaLnBrk="1" hangingPunct="1"/>
            <a:r>
              <a:rPr lang="cy-GB" sz="1600" smtClean="0"/>
              <a:t>Ar gyfer yr adroddiad hwn, ymwelodd arolygwyr â 21 o ysgolion uwchradd, a gwahoddwyd 40 ysgol arall i ymateb ar-lein</a:t>
            </a:r>
          </a:p>
          <a:p>
            <a:pPr eaLnBrk="1" hangingPunct="1"/>
            <a:endParaRPr lang="cy-GB" sz="2000" smtClean="0">
              <a:solidFill>
                <a:srgbClr val="0070C0"/>
              </a:solidFill>
            </a:endParaRPr>
          </a:p>
        </p:txBody>
      </p:sp>
      <p:sp>
        <p:nvSpPr>
          <p:cNvPr id="4" name="Content Placeholder 3"/>
          <p:cNvSpPr>
            <a:spLocks noGrp="1"/>
          </p:cNvSpPr>
          <p:nvPr>
            <p:ph sz="half" idx="2"/>
          </p:nvPr>
        </p:nvSpPr>
        <p:spPr>
          <a:xfrm>
            <a:off x="4643438" y="1238250"/>
            <a:ext cx="4249737" cy="5616575"/>
          </a:xfrm>
        </p:spPr>
        <p:txBody>
          <a:bodyPr/>
          <a:lstStyle/>
          <a:p>
            <a:pPr eaLnBrk="1" hangingPunct="1">
              <a:defRPr/>
            </a:pPr>
            <a:r>
              <a:rPr lang="en-GB" sz="1600" dirty="0">
                <a:solidFill>
                  <a:srgbClr val="FF0000"/>
                </a:solidFill>
              </a:rPr>
              <a:t>This report is the second in a series, published in response to a request for advice in the Minister's annual remit letter to </a:t>
            </a:r>
            <a:r>
              <a:rPr lang="en-GB" sz="1600" dirty="0" err="1">
                <a:solidFill>
                  <a:srgbClr val="FF0000"/>
                </a:solidFill>
              </a:rPr>
              <a:t>Estyn</a:t>
            </a:r>
            <a:r>
              <a:rPr lang="en-GB" sz="1600" dirty="0">
                <a:solidFill>
                  <a:srgbClr val="FF0000"/>
                </a:solidFill>
              </a:rPr>
              <a:t> for 2013-2014</a:t>
            </a:r>
            <a:r>
              <a:rPr lang="en-GB" sz="1600" dirty="0" smtClean="0">
                <a:solidFill>
                  <a:srgbClr val="FF0000"/>
                </a:solidFill>
              </a:rPr>
              <a:t>.</a:t>
            </a:r>
          </a:p>
          <a:p>
            <a:pPr marL="0" indent="0" eaLnBrk="1" hangingPunct="1">
              <a:buFontTx/>
              <a:buNone/>
              <a:defRPr/>
            </a:pPr>
            <a:r>
              <a:rPr lang="en-GB" sz="1600" dirty="0" smtClean="0">
                <a:solidFill>
                  <a:srgbClr val="FF0000"/>
                </a:solidFill>
              </a:rPr>
              <a:t> </a:t>
            </a:r>
            <a:endParaRPr lang="en-GB" sz="1600" dirty="0">
              <a:solidFill>
                <a:srgbClr val="FF0000"/>
              </a:solidFill>
            </a:endParaRPr>
          </a:p>
          <a:p>
            <a:pPr eaLnBrk="1" hangingPunct="1">
              <a:defRPr/>
            </a:pPr>
            <a:r>
              <a:rPr lang="en-GB" sz="1600" dirty="0" smtClean="0">
                <a:solidFill>
                  <a:srgbClr val="FF0000"/>
                </a:solidFill>
              </a:rPr>
              <a:t>It </a:t>
            </a:r>
            <a:r>
              <a:rPr lang="en-GB" sz="1600" dirty="0">
                <a:solidFill>
                  <a:srgbClr val="FF0000"/>
                </a:solidFill>
              </a:rPr>
              <a:t>looks at standards in literacy at key stage 3, and how a selection of secondary schools is developing pupils’ literacy skills across the curriculum with a particular reference to the implementation, and impact of the first year of the literacy component of the National Literacy and Numeracy Framework (LNF). </a:t>
            </a:r>
            <a:endParaRPr lang="en-GB" sz="1600" dirty="0" smtClean="0">
              <a:solidFill>
                <a:srgbClr val="FF0000"/>
              </a:solidFill>
            </a:endParaRPr>
          </a:p>
          <a:p>
            <a:pPr marL="0" indent="0" eaLnBrk="1" hangingPunct="1">
              <a:buFontTx/>
              <a:buNone/>
              <a:defRPr/>
            </a:pPr>
            <a:r>
              <a:rPr lang="en-GB" sz="1600" dirty="0" smtClean="0">
                <a:solidFill>
                  <a:srgbClr val="FF0000"/>
                </a:solidFill>
              </a:rPr>
              <a:t> </a:t>
            </a:r>
            <a:endParaRPr lang="en-GB" sz="1600" dirty="0">
              <a:solidFill>
                <a:srgbClr val="FF0000"/>
              </a:solidFill>
            </a:endParaRPr>
          </a:p>
          <a:p>
            <a:pPr eaLnBrk="1" hangingPunct="1">
              <a:defRPr/>
            </a:pPr>
            <a:r>
              <a:rPr lang="en-GB" sz="1600" dirty="0">
                <a:solidFill>
                  <a:srgbClr val="FF0000"/>
                </a:solidFill>
              </a:rPr>
              <a:t>For this report inspectors visited 21 secondary schools and invited a further 40 to respond on-line</a:t>
            </a:r>
          </a:p>
          <a:p>
            <a:pPr marL="0" indent="0" eaLnBrk="1" hangingPunct="1">
              <a:buFontTx/>
              <a:buNone/>
              <a:defRPr/>
            </a:pPr>
            <a:r>
              <a:rPr lang="en-GB" sz="2000" dirty="0" smtClean="0">
                <a:solidFill>
                  <a:srgbClr val="FF0000"/>
                </a:solidFill>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323850" y="0"/>
            <a:ext cx="7772400" cy="692150"/>
          </a:xfrm>
        </p:spPr>
        <p:txBody>
          <a:bodyPr/>
          <a:lstStyle/>
          <a:p>
            <a:pPr eaLnBrk="1" hangingPunct="1"/>
            <a:r>
              <a:rPr lang="en-GB" sz="3600" smtClean="0"/>
              <a:t/>
            </a:r>
            <a:br>
              <a:rPr lang="en-GB" sz="3600" smtClean="0"/>
            </a:br>
            <a:r>
              <a:rPr lang="en-GB" sz="3600" smtClean="0">
                <a:solidFill>
                  <a:srgbClr val="015284"/>
                </a:solidFill>
              </a:rPr>
              <a:t>Prif ganfyddiadau</a:t>
            </a:r>
            <a:br>
              <a:rPr lang="en-GB" sz="3600" smtClean="0">
                <a:solidFill>
                  <a:srgbClr val="015284"/>
                </a:solidFill>
              </a:rPr>
            </a:br>
            <a:r>
              <a:rPr lang="en-GB" sz="3600" smtClean="0">
                <a:solidFill>
                  <a:srgbClr val="FF0000"/>
                </a:solidFill>
              </a:rPr>
              <a:t>Main findings </a:t>
            </a:r>
            <a:endParaRPr lang="en-US" sz="3600" smtClean="0">
              <a:solidFill>
                <a:srgbClr val="015284"/>
              </a:solidFill>
            </a:endParaRPr>
          </a:p>
        </p:txBody>
      </p:sp>
      <p:sp>
        <p:nvSpPr>
          <p:cNvPr id="20482" name="Rectangle 4"/>
          <p:cNvSpPr>
            <a:spLocks noGrp="1" noChangeArrowheads="1"/>
          </p:cNvSpPr>
          <p:nvPr>
            <p:ph type="body" sz="half" idx="2"/>
          </p:nvPr>
        </p:nvSpPr>
        <p:spPr>
          <a:xfrm>
            <a:off x="468313" y="1268413"/>
            <a:ext cx="4248150" cy="4968875"/>
          </a:xfrm>
        </p:spPr>
        <p:txBody>
          <a:bodyPr/>
          <a:lstStyle/>
          <a:p>
            <a:pPr eaLnBrk="1" hangingPunct="1"/>
            <a:r>
              <a:rPr lang="cy-GB" sz="1600" smtClean="0"/>
              <a:t>Yn y ddwy flynedd diwethaf, barnwyd bod safonau cyffredinol yn rhagorol mewn rhyw un o bob naw ysgol uwchradd a arolygwyd, ac yn dda mewn bron i ddwy ran o bump, sef cyfran debyg i’r ddwy flynedd flaenorol.  Mae disgyblion yn defnyddio’u medrau llythrennedd yn dda yn yr ysgolion hyn. </a:t>
            </a:r>
          </a:p>
          <a:p>
            <a:pPr eaLnBrk="1" hangingPunct="1">
              <a:buFontTx/>
              <a:buNone/>
            </a:pPr>
            <a:endParaRPr lang="cy-GB" sz="1600" smtClean="0"/>
          </a:p>
          <a:p>
            <a:pPr eaLnBrk="1" hangingPunct="1"/>
            <a:r>
              <a:rPr lang="cy-GB" sz="1600" smtClean="0"/>
              <a:t>Er bod safonau mewn Cymraeg a Saesneg mamiaith ar lefel 5 ac uwch yn parhau i godi, mae safonau llythrennedd disgyblion yn aros fwy neu lai’r un fath ag oeddent ddwy flynedd yn ôl, adeg cynnal yr arolwg gwaelodlin.  Ym mwyafrif yr ysgolion a arolygwyd, ac a ymwelwyd â nhw fel rhan o’r arolwg, digonol yw safon gyffredinol llythrennedd disgyblion.  </a:t>
            </a:r>
          </a:p>
          <a:p>
            <a:pPr eaLnBrk="1" hangingPunct="1"/>
            <a:endParaRPr lang="cy-GB" sz="2000" smtClean="0">
              <a:solidFill>
                <a:srgbClr val="0070C0"/>
              </a:solidFill>
            </a:endParaRPr>
          </a:p>
        </p:txBody>
      </p:sp>
      <p:sp>
        <p:nvSpPr>
          <p:cNvPr id="4" name="Rectangle 4"/>
          <p:cNvSpPr txBox="1">
            <a:spLocks noChangeArrowheads="1"/>
          </p:cNvSpPr>
          <p:nvPr/>
        </p:nvSpPr>
        <p:spPr bwMode="auto">
          <a:xfrm>
            <a:off x="4716463" y="1428750"/>
            <a:ext cx="4248150" cy="5168900"/>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1600" dirty="0">
                <a:solidFill>
                  <a:srgbClr val="FF0000"/>
                </a:solidFill>
              </a:rPr>
              <a:t>In the last two years, standards in general were judged excellent in about one-in-nine secondary schools inspected, and good in close to two-in-five, which is similar to the previous two years.  Pupils use their literacy skills well in these schools.   </a:t>
            </a:r>
            <a:endParaRPr lang="en-GB" sz="1600" dirty="0" smtClean="0">
              <a:solidFill>
                <a:srgbClr val="FF0000"/>
              </a:solidFill>
            </a:endParaRPr>
          </a:p>
          <a:p>
            <a:pPr marL="0" indent="0">
              <a:buFontTx/>
              <a:buNone/>
              <a:defRPr/>
            </a:pPr>
            <a:endParaRPr lang="en-GB" sz="1600" dirty="0">
              <a:solidFill>
                <a:srgbClr val="FF0000"/>
              </a:solidFill>
            </a:endParaRPr>
          </a:p>
          <a:p>
            <a:pPr>
              <a:defRPr/>
            </a:pPr>
            <a:r>
              <a:rPr lang="en-GB" sz="1600" dirty="0">
                <a:solidFill>
                  <a:srgbClr val="FF0000"/>
                </a:solidFill>
              </a:rPr>
              <a:t>Although standards in English and Welsh first language at level 5 and above continue to rise, the standards of pupils’ literacy remain much as they were two years ago at the time of the baseline survey.  In the majority of schools inspected, and visited as part of the survey, the overall standard of pupils' literacy is adequate.  </a:t>
            </a:r>
          </a:p>
          <a:p>
            <a:pPr marL="0" indent="0">
              <a:buFontTx/>
              <a:buNone/>
              <a:defRPr/>
            </a:pPr>
            <a:endParaRPr lang="en-US" sz="2000" kern="0" dirty="0" smtClean="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solidFill>
                  <a:srgbClr val="FF0000"/>
                </a:solidFill>
              </a:rPr>
              <a:t>Main findings</a:t>
            </a:r>
            <a:endParaRPr lang="en-US" sz="3600" smtClean="0">
              <a:solidFill>
                <a:srgbClr val="015284"/>
              </a:solidFill>
            </a:endParaRPr>
          </a:p>
        </p:txBody>
      </p:sp>
      <p:sp>
        <p:nvSpPr>
          <p:cNvPr id="22530" name="Rectangle 4"/>
          <p:cNvSpPr>
            <a:spLocks noGrp="1" noChangeArrowheads="1"/>
          </p:cNvSpPr>
          <p:nvPr>
            <p:ph type="body" sz="half" idx="2"/>
          </p:nvPr>
        </p:nvSpPr>
        <p:spPr>
          <a:xfrm>
            <a:off x="323850" y="1412875"/>
            <a:ext cx="4248150" cy="4824413"/>
          </a:xfrm>
        </p:spPr>
        <p:txBody>
          <a:bodyPr/>
          <a:lstStyle/>
          <a:p>
            <a:pPr eaLnBrk="1" hangingPunct="1"/>
            <a:r>
              <a:rPr lang="cy-GB" sz="1600" smtClean="0"/>
              <a:t>Mewn mwyafrif o’r ysgolion yr ymwelwyd â nhw fel rhan o’r arolwg, dim ond digonol yw’r ddarpariaeth ar gyfer datblygu medrau llythrennedd disgyblion.  Ers yr arolwg gwaelodlin, mae llawer o ysgolion wedi cynyddu cyfleoedd, ar draws y cwricwlwm, i ddisgyblion gynhyrchu gwaith ysgrifennu estynedig.  Yn y rhan fwyaf o ysgolion, mae gwell ymwybyddiaeth ymhlith athrawon o’r angen i ddatblygu medrau darllen a medrau llafar disgyblion.  Fodd bynnag, mae ffurf y ddarpariaeth gyffredinol yn parhau’n debyg i hynny yr adroddwyd amdani yn yr arolwg gwaelodlin.</a:t>
            </a:r>
            <a:endParaRPr lang="cy-GB" sz="1600" smtClean="0">
              <a:solidFill>
                <a:srgbClr val="0070C0"/>
              </a:solidFill>
            </a:endParaRPr>
          </a:p>
        </p:txBody>
      </p:sp>
      <p:sp>
        <p:nvSpPr>
          <p:cNvPr id="4" name="Rectangle 4"/>
          <p:cNvSpPr txBox="1">
            <a:spLocks noChangeArrowheads="1"/>
          </p:cNvSpPr>
          <p:nvPr/>
        </p:nvSpPr>
        <p:spPr bwMode="auto">
          <a:xfrm>
            <a:off x="4857750" y="1416050"/>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1600" dirty="0">
                <a:solidFill>
                  <a:srgbClr val="FF0000"/>
                </a:solidFill>
              </a:rPr>
              <a:t>In a majority of the schools visited as part of the survey, the provision for the development of pupils' literacy skills is only adequate.  Since the baseline survey, many schools have increased opportunities, across the curriculum, for pupils to produce extended writing.  In most schools, there is an improved awareness among teachers of the need to develop pupils’ reading and oral skills.  However, the shape of provision overall remains similar to that reported in the baseline survey.</a:t>
            </a:r>
          </a:p>
          <a:p>
            <a:pPr>
              <a:defRPr/>
            </a:pPr>
            <a:endParaRPr lang="en-GB" sz="2000" dirty="0"/>
          </a:p>
          <a:p>
            <a:pPr>
              <a:defRPr/>
            </a:pPr>
            <a:endParaRPr lang="en-US" sz="2000" kern="0" dirty="0" smtClean="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solidFill>
                  <a:srgbClr val="FF0000"/>
                </a:solidFill>
              </a:rPr>
              <a:t>Main findings</a:t>
            </a:r>
            <a:endParaRPr lang="en-US" sz="3600" smtClean="0">
              <a:solidFill>
                <a:srgbClr val="015284"/>
              </a:solidFill>
            </a:endParaRPr>
          </a:p>
        </p:txBody>
      </p:sp>
      <p:sp>
        <p:nvSpPr>
          <p:cNvPr id="24578" name="Rectangle 4"/>
          <p:cNvSpPr>
            <a:spLocks noGrp="1" noChangeArrowheads="1"/>
          </p:cNvSpPr>
          <p:nvPr>
            <p:ph type="body" sz="half" idx="2"/>
          </p:nvPr>
        </p:nvSpPr>
        <p:spPr>
          <a:xfrm>
            <a:off x="323850" y="1628775"/>
            <a:ext cx="4319588" cy="4895850"/>
          </a:xfrm>
        </p:spPr>
        <p:txBody>
          <a:bodyPr/>
          <a:lstStyle/>
          <a:p>
            <a:pPr marL="0" indent="0" eaLnBrk="1" hangingPunct="1">
              <a:buFontTx/>
              <a:buNone/>
            </a:pPr>
            <a:r>
              <a:rPr lang="cy-GB" sz="1800" smtClean="0"/>
              <a:t>Mae cynnydd o ran gweithredu’r FfLlRh wedi bod yn arafach na’r disgwyl am nifer o resymau, gan gynnwys:</a:t>
            </a:r>
          </a:p>
          <a:p>
            <a:pPr marL="0" indent="0" eaLnBrk="1" hangingPunct="1">
              <a:buFontTx/>
              <a:buNone/>
            </a:pPr>
            <a:endParaRPr lang="cy-GB" sz="1600" smtClean="0"/>
          </a:p>
          <a:p>
            <a:pPr marL="0" indent="0" eaLnBrk="1" hangingPunct="1"/>
            <a:r>
              <a:rPr lang="cy-GB" sz="1600" smtClean="0"/>
              <a:t>y cyfnod arweiniol byr nad oedd yn caniatáu amser i ysgolion baratoi’n ddigon da;</a:t>
            </a:r>
          </a:p>
          <a:p>
            <a:pPr marL="0" indent="0" eaLnBrk="1" hangingPunct="1"/>
            <a:r>
              <a:rPr lang="cy-GB" sz="1600" smtClean="0"/>
              <a:t>yr anawsterau o ran cael cymorth yn sgil gwefan nad yw’n hawdd ei defnyddio;</a:t>
            </a:r>
          </a:p>
          <a:p>
            <a:pPr marL="0" indent="0" eaLnBrk="1" hangingPunct="1"/>
            <a:r>
              <a:rPr lang="cy-GB" sz="1600" smtClean="0"/>
              <a:t>mynediad annigonol i leoedd hyfforddi;</a:t>
            </a:r>
          </a:p>
          <a:p>
            <a:pPr marL="0" indent="0" eaLnBrk="1" hangingPunct="1"/>
            <a:r>
              <a:rPr lang="cy-GB" sz="1600" smtClean="0"/>
              <a:t>mwyafrif o ysgolion heb ddealltwriaeth glir o ddilyniant mewn safonau llythrennedd disgyblion; ac</a:t>
            </a:r>
          </a:p>
          <a:p>
            <a:pPr marL="0" indent="0" eaLnBrk="1" hangingPunct="1"/>
            <a:r>
              <a:rPr lang="cy-GB" sz="1600" smtClean="0"/>
              <a:t>arweiniad annigonol ar asesu, gan gynnwys rhoi enghreifftiau o safonau llythrennedd a deunyddiau prawf.</a:t>
            </a:r>
            <a:endParaRPr lang="cy-GB" sz="2000" smtClean="0">
              <a:solidFill>
                <a:srgbClr val="0070C0"/>
              </a:solidFill>
            </a:endParaRPr>
          </a:p>
        </p:txBody>
      </p:sp>
      <p:sp>
        <p:nvSpPr>
          <p:cNvPr id="4" name="Rectangle 4"/>
          <p:cNvSpPr txBox="1">
            <a:spLocks noChangeArrowheads="1"/>
          </p:cNvSpPr>
          <p:nvPr/>
        </p:nvSpPr>
        <p:spPr bwMode="auto">
          <a:xfrm>
            <a:off x="4895850" y="1392238"/>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endParaRPr lang="en-GB" sz="1600" dirty="0" smtClean="0"/>
          </a:p>
          <a:p>
            <a:pPr marL="0" indent="0">
              <a:buFontTx/>
              <a:buNone/>
              <a:defRPr/>
            </a:pPr>
            <a:r>
              <a:rPr lang="en-GB" sz="1800" dirty="0" smtClean="0">
                <a:solidFill>
                  <a:srgbClr val="FF0000"/>
                </a:solidFill>
              </a:rPr>
              <a:t>Progress in implementing the LNF has been slower than expected for several reasons, including:</a:t>
            </a:r>
          </a:p>
          <a:p>
            <a:pPr marL="0" indent="0">
              <a:buFontTx/>
              <a:buNone/>
              <a:defRPr/>
            </a:pPr>
            <a:r>
              <a:rPr lang="en-GB" sz="1600" dirty="0" smtClean="0">
                <a:solidFill>
                  <a:srgbClr val="FF0000"/>
                </a:solidFill>
              </a:rPr>
              <a:t> </a:t>
            </a:r>
          </a:p>
          <a:p>
            <a:pPr>
              <a:defRPr/>
            </a:pPr>
            <a:r>
              <a:rPr lang="en-GB" sz="1600" dirty="0" smtClean="0">
                <a:solidFill>
                  <a:srgbClr val="FF0000"/>
                </a:solidFill>
              </a:rPr>
              <a:t>the short lead-in period not allowing schools time to prepare well enough;</a:t>
            </a:r>
          </a:p>
          <a:p>
            <a:pPr>
              <a:defRPr/>
            </a:pPr>
            <a:r>
              <a:rPr lang="en-GB" sz="1600" dirty="0" smtClean="0">
                <a:solidFill>
                  <a:srgbClr val="FF0000"/>
                </a:solidFill>
              </a:rPr>
              <a:t>the difficulties in accessing support due to a website that is not user-friendly; </a:t>
            </a:r>
          </a:p>
          <a:p>
            <a:pPr>
              <a:defRPr/>
            </a:pPr>
            <a:r>
              <a:rPr lang="en-GB" sz="1600" dirty="0" smtClean="0">
                <a:solidFill>
                  <a:srgbClr val="FF0000"/>
                </a:solidFill>
              </a:rPr>
              <a:t>insufficient access to training places;</a:t>
            </a:r>
          </a:p>
          <a:p>
            <a:pPr>
              <a:defRPr/>
            </a:pPr>
            <a:r>
              <a:rPr lang="en-GB" sz="1600" dirty="0" smtClean="0">
                <a:solidFill>
                  <a:srgbClr val="FF0000"/>
                </a:solidFill>
              </a:rPr>
              <a:t>a majority of schools not having a clear understanding of progression in standards of pupils’ literacy; and</a:t>
            </a:r>
          </a:p>
          <a:p>
            <a:pPr>
              <a:defRPr/>
            </a:pPr>
            <a:r>
              <a:rPr lang="en-GB" sz="1600" dirty="0" smtClean="0">
                <a:solidFill>
                  <a:srgbClr val="FF0000"/>
                </a:solidFill>
              </a:rPr>
              <a:t>insufficient guidance on assessment including exemplification of standards of literacy and of test materials.</a:t>
            </a:r>
          </a:p>
          <a:p>
            <a:pPr>
              <a:defRPr/>
            </a:pPr>
            <a:endParaRPr lang="en-US" sz="2000" kern="0"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solidFill>
                  <a:srgbClr val="FF0000"/>
                </a:solidFill>
              </a:rPr>
              <a:t>Main findings</a:t>
            </a:r>
            <a:endParaRPr lang="en-US" sz="3600" smtClean="0">
              <a:solidFill>
                <a:srgbClr val="015284"/>
              </a:solidFill>
            </a:endParaRPr>
          </a:p>
        </p:txBody>
      </p:sp>
      <p:sp>
        <p:nvSpPr>
          <p:cNvPr id="26626" name="Rectangle 4"/>
          <p:cNvSpPr>
            <a:spLocks noGrp="1" noChangeArrowheads="1"/>
          </p:cNvSpPr>
          <p:nvPr>
            <p:ph type="body" sz="half" idx="2"/>
          </p:nvPr>
        </p:nvSpPr>
        <p:spPr>
          <a:xfrm>
            <a:off x="323850" y="1341438"/>
            <a:ext cx="4319588" cy="4895850"/>
          </a:xfrm>
        </p:spPr>
        <p:txBody>
          <a:bodyPr/>
          <a:lstStyle/>
          <a:p>
            <a:pPr eaLnBrk="1" hangingPunct="1">
              <a:lnSpc>
                <a:spcPct val="90000"/>
              </a:lnSpc>
            </a:pPr>
            <a:r>
              <a:rPr lang="cy-GB" sz="1200" smtClean="0"/>
              <a:t>Mae bron pob un o’r ysgolion yr ymwelwyd â nhw wedi gwneud rhywfaint o gynnydd o ran cynllunio ar gyfer datblygu medrau llythrennedd disgyblion ers yr arolwg gwaelodlin.  Mae’r ysgolion hyn yn nodi llythrennedd fel blaenoriaeth ysgol gyfan, ac yn gweld gwerth y FfLlRh.  Mewn lleiafrif o ysgolion, cynhwysir llythrennedd yn briodol mewn cynlluniau datblygu pwnc.  Lle mae gwaith i’w wneud o hyd, nid yw pob pwnc yn cynnwys llythrennedd yn eu cynlluniau, ac mae meini prawf llwyddo yn aneglur ac yn ymwneud â darpariaeth yn bennaf yn hytrach na deilliannau mesuradwy (A1).</a:t>
            </a:r>
          </a:p>
          <a:p>
            <a:pPr eaLnBrk="1" hangingPunct="1">
              <a:lnSpc>
                <a:spcPct val="90000"/>
              </a:lnSpc>
            </a:pPr>
            <a:endParaRPr lang="cy-GB" sz="1200" smtClean="0"/>
          </a:p>
          <a:p>
            <a:pPr eaLnBrk="1" hangingPunct="1">
              <a:lnSpc>
                <a:spcPct val="90000"/>
              </a:lnSpc>
            </a:pPr>
            <a:r>
              <a:rPr lang="cy-GB" sz="1200" smtClean="0"/>
              <a:t>Mae’r gwaith o asesu ac olrhain medrau llythrennedd disgyblion yn dal heb ei ddatblygu digon yn y rhan fwyaf o ysgolion, ac eithrio ar gyfer disgyblion sy’n cymryd rhan mewn rhaglenni ymyrraeth penodol, er mae gan y rhan fwyaf o ysgolion systemau olrhain addas i fonitro cynnydd mewn pynciau (A2).  </a:t>
            </a:r>
          </a:p>
          <a:p>
            <a:pPr eaLnBrk="1" hangingPunct="1">
              <a:lnSpc>
                <a:spcPct val="90000"/>
              </a:lnSpc>
              <a:buFontTx/>
              <a:buNone/>
            </a:pPr>
            <a:r>
              <a:rPr lang="cy-GB" sz="1200" smtClean="0"/>
              <a:t> </a:t>
            </a:r>
          </a:p>
          <a:p>
            <a:pPr eaLnBrk="1" hangingPunct="1">
              <a:lnSpc>
                <a:spcPct val="90000"/>
              </a:lnSpc>
            </a:pPr>
            <a:r>
              <a:rPr lang="cy-GB" sz="1200" smtClean="0"/>
              <a:t>Mae llawer o ysgolion wedi amlinellu cyfleoedd trawsgwricwlaidd ar gyfer datblygu medrau llythrennedd disgyblion, ond ychydig ohonynt sydd wedi gwneud digon o gynnydd o ran sicrhau ansawdd y cyfleoedd hynny, neu wrth gynllunio ar gyfer dilyniant i ddatblygu medrau disgyblion.</a:t>
            </a:r>
          </a:p>
          <a:p>
            <a:pPr eaLnBrk="1" hangingPunct="1">
              <a:lnSpc>
                <a:spcPct val="90000"/>
              </a:lnSpc>
            </a:pPr>
            <a:endParaRPr lang="cy-GB" sz="1200" smtClean="0"/>
          </a:p>
          <a:p>
            <a:pPr eaLnBrk="1" hangingPunct="1">
              <a:lnSpc>
                <a:spcPct val="90000"/>
              </a:lnSpc>
              <a:buFontTx/>
              <a:buNone/>
            </a:pPr>
            <a:r>
              <a:rPr lang="cy-GB" sz="1200" smtClean="0"/>
              <a:t> </a:t>
            </a:r>
          </a:p>
          <a:p>
            <a:pPr eaLnBrk="1" hangingPunct="1">
              <a:lnSpc>
                <a:spcPct val="90000"/>
              </a:lnSpc>
            </a:pPr>
            <a:endParaRPr lang="cy-GB" smtClean="0"/>
          </a:p>
        </p:txBody>
      </p:sp>
      <p:sp>
        <p:nvSpPr>
          <p:cNvPr id="4" name="Rectangle 4"/>
          <p:cNvSpPr txBox="1">
            <a:spLocks noChangeArrowheads="1"/>
          </p:cNvSpPr>
          <p:nvPr/>
        </p:nvSpPr>
        <p:spPr bwMode="auto">
          <a:xfrm>
            <a:off x="4895850" y="1404938"/>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1200" dirty="0">
                <a:solidFill>
                  <a:srgbClr val="FF0000"/>
                </a:solidFill>
              </a:rPr>
              <a:t>Nearly all the schools visited have made some progress in planning for the development of pupils' literacy skills since the baseline survey.  These schools identify literacy as a whole-school priority and see the value of the LNF.  In a minority of schools, literacy is included appropriately in subject development plans.  Where there is still work to do, not all subjects include literacy in their plans and success criteria are vague and relate mainly to provision rather than to measureable outcomes (R1). </a:t>
            </a:r>
            <a:endParaRPr lang="en-GB" sz="1200" dirty="0" smtClean="0">
              <a:solidFill>
                <a:srgbClr val="FF0000"/>
              </a:solidFill>
            </a:endParaRPr>
          </a:p>
          <a:p>
            <a:pPr marL="0" indent="0">
              <a:buFontTx/>
              <a:buNone/>
              <a:defRPr/>
            </a:pPr>
            <a:endParaRPr lang="en-GB" sz="1200" dirty="0">
              <a:solidFill>
                <a:srgbClr val="FF0000"/>
              </a:solidFill>
            </a:endParaRPr>
          </a:p>
          <a:p>
            <a:pPr>
              <a:defRPr/>
            </a:pPr>
            <a:r>
              <a:rPr lang="en-GB" sz="1200" dirty="0">
                <a:solidFill>
                  <a:srgbClr val="FF0000"/>
                </a:solidFill>
              </a:rPr>
              <a:t>The assessment and tracking of pupils' literacy skills remain under-developed in most schools, other than for pupils who take part in specific intervention programmes, although most schools have suitable tracking systems to monitor progress in subjects (R2).  </a:t>
            </a:r>
          </a:p>
          <a:p>
            <a:pPr marL="0" indent="0">
              <a:buFontTx/>
              <a:buNone/>
              <a:defRPr/>
            </a:pPr>
            <a:r>
              <a:rPr lang="en-GB" sz="1200" dirty="0">
                <a:solidFill>
                  <a:srgbClr val="FF0000"/>
                </a:solidFill>
              </a:rPr>
              <a:t> </a:t>
            </a:r>
          </a:p>
          <a:p>
            <a:pPr>
              <a:defRPr/>
            </a:pPr>
            <a:r>
              <a:rPr lang="en-GB" sz="1200" dirty="0">
                <a:solidFill>
                  <a:srgbClr val="FF0000"/>
                </a:solidFill>
              </a:rPr>
              <a:t>Many schools have mapped cross-curricular opportunities for the development of pupils' literacy skills, but few have made enough progress in quality assuring those opportunities, or in planning for progression in the development of pupils' skills. </a:t>
            </a:r>
          </a:p>
          <a:p>
            <a:pPr>
              <a:defRPr/>
            </a:pPr>
            <a:endParaRPr lang="en-US" kern="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solidFill>
                  <a:srgbClr val="FF0000"/>
                </a:solidFill>
              </a:rPr>
              <a:t>Main findings</a:t>
            </a:r>
            <a:endParaRPr lang="en-US" sz="3600" smtClean="0">
              <a:solidFill>
                <a:srgbClr val="015284"/>
              </a:solidFill>
            </a:endParaRPr>
          </a:p>
        </p:txBody>
      </p:sp>
      <p:sp>
        <p:nvSpPr>
          <p:cNvPr id="28674" name="Rectangle 4"/>
          <p:cNvSpPr>
            <a:spLocks noGrp="1" noChangeArrowheads="1"/>
          </p:cNvSpPr>
          <p:nvPr>
            <p:ph type="body" sz="half" idx="2"/>
          </p:nvPr>
        </p:nvSpPr>
        <p:spPr>
          <a:xfrm>
            <a:off x="468313" y="1268413"/>
            <a:ext cx="4248150" cy="5184775"/>
          </a:xfrm>
        </p:spPr>
        <p:txBody>
          <a:bodyPr/>
          <a:lstStyle/>
          <a:p>
            <a:pPr eaLnBrk="1" hangingPunct="1"/>
            <a:r>
              <a:rPr lang="cy-GB" sz="1400" smtClean="0"/>
              <a:t>Mae mwyafrif o ysgolion wedi cynyddu’r disgwyliad i ddisgyblion gwblhau mwy o ysgrifennu estynedig. Fodd bynnag, nid yw’r dulliau o wella ansawdd a chywirdeb technegol ysgrifennu disgyblion yn cael eu cymhwyso’n gyson ar draws y cwricwlwm.  Mae addysgu ysgrifennu yn dal heb ei ddatblygu’n ddigonol mewn lleiafrif o ysgolion.  </a:t>
            </a:r>
          </a:p>
          <a:p>
            <a:pPr eaLnBrk="1" hangingPunct="1"/>
            <a:r>
              <a:rPr lang="cy-GB" sz="1400" smtClean="0"/>
              <a:t>Rhoddir y ffocws ysgol gyfan mwyaf aml ar gyflwyno dull cyson o farcio llythrennedd. Mae cael dull marcio ysgol gyfan wedi cyflwyno mwy o gysondeb mewn arfer, er ei fod yn parhau’n amrywiol mewn llawer o ysgolion (A3). </a:t>
            </a:r>
          </a:p>
          <a:p>
            <a:pPr eaLnBrk="1" hangingPunct="1"/>
            <a:r>
              <a:rPr lang="cy-GB" sz="1400" smtClean="0"/>
              <a:t>Mewn ychydig o ysgolion, mae datblygiad llythrennedd disgyblion yn well mewn pynciau heblaw am Gymraeg neu Saesneg.  Yn yr ysgolion hyn, mae athrawon Cymraeg a Saesneg yn mabwysiadu dull rhy llenyddol o addysgu’u pynciau ac yn canolbwyntio gormod ar ddealltwriaeth a gwerthfawrogiad disgyblion o’r testun llenyddol yn hytrach na datblygu medrau llythrennedd penodol.</a:t>
            </a:r>
            <a:endParaRPr lang="cy-GB" sz="1200" smtClean="0"/>
          </a:p>
        </p:txBody>
      </p:sp>
      <p:sp>
        <p:nvSpPr>
          <p:cNvPr id="4" name="Rectangle 4"/>
          <p:cNvSpPr txBox="1">
            <a:spLocks noChangeArrowheads="1"/>
          </p:cNvSpPr>
          <p:nvPr/>
        </p:nvSpPr>
        <p:spPr bwMode="auto">
          <a:xfrm>
            <a:off x="4572000" y="1428750"/>
            <a:ext cx="4545013"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1400" dirty="0">
                <a:solidFill>
                  <a:srgbClr val="FF0000"/>
                </a:solidFill>
              </a:rPr>
              <a:t>A majority of schools have increased the expectation for pupils to complete more extended writing.  However, the approaches to improving the quality and technical accuracy of pupils' writing are not applied consistently across the curriculum.  The teaching of writing remains underdeveloped in a minority of schools.  </a:t>
            </a:r>
          </a:p>
          <a:p>
            <a:pPr>
              <a:defRPr/>
            </a:pPr>
            <a:r>
              <a:rPr lang="en-GB" sz="1400" dirty="0">
                <a:solidFill>
                  <a:srgbClr val="FF0000"/>
                </a:solidFill>
              </a:rPr>
              <a:t>The most frequent whole-school focus is on introducing a consistent approach to the marking of literacy.  Having a whole-school approach to marking pupils’ work has introduced greater consistency in practice, although it remains variable in many schools. (R3). </a:t>
            </a:r>
          </a:p>
          <a:p>
            <a:pPr>
              <a:defRPr/>
            </a:pPr>
            <a:r>
              <a:rPr lang="en-GB" sz="1400" dirty="0">
                <a:solidFill>
                  <a:srgbClr val="FF0000"/>
                </a:solidFill>
              </a:rPr>
              <a:t>In a few schools, the development of pupils' literacy is better in subjects other than English or Welsh.  In these schools, English and Welsh teachers take an overly literary approach to their subjects and focus too much on pupils’ understanding and appreciation of the literary text rather than on developing specific literacy skills.   </a:t>
            </a:r>
          </a:p>
          <a:p>
            <a:pPr marL="0" indent="0">
              <a:buFontTx/>
              <a:buNone/>
              <a:defRPr/>
            </a:pPr>
            <a:r>
              <a:rPr lang="en-GB" sz="1600" dirty="0">
                <a:solidFill>
                  <a:srgbClr val="FF0000"/>
                </a:solidFill>
              </a:rPr>
              <a:t> </a:t>
            </a:r>
          </a:p>
          <a:p>
            <a:pPr>
              <a:defRPr/>
            </a:pPr>
            <a:endParaRPr lang="en-US" sz="1600" kern="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solidFill>
                  <a:srgbClr val="FF0000"/>
                </a:solidFill>
              </a:rPr>
              <a:t>Main findings</a:t>
            </a:r>
            <a:endParaRPr lang="en-US" sz="3600" smtClean="0">
              <a:solidFill>
                <a:srgbClr val="015284"/>
              </a:solidFill>
            </a:endParaRPr>
          </a:p>
        </p:txBody>
      </p:sp>
      <p:sp>
        <p:nvSpPr>
          <p:cNvPr id="30722" name="Rectangle 4"/>
          <p:cNvSpPr>
            <a:spLocks noGrp="1" noChangeArrowheads="1"/>
          </p:cNvSpPr>
          <p:nvPr>
            <p:ph type="body" sz="half" idx="2"/>
          </p:nvPr>
        </p:nvSpPr>
        <p:spPr>
          <a:xfrm>
            <a:off x="179388" y="1268413"/>
            <a:ext cx="4537075" cy="5329237"/>
          </a:xfrm>
        </p:spPr>
        <p:txBody>
          <a:bodyPr/>
          <a:lstStyle/>
          <a:p>
            <a:pPr eaLnBrk="1" hangingPunct="1"/>
            <a:r>
              <a:rPr lang="cy-GB" sz="1400" smtClean="0"/>
              <a:t>Mae llawer o ysgolion yn nodi arsylwadau o wersi a chraffu ar lyfrau fel y dull o fonitro ac arfarnu strategaethau ar gyfer gwella llythrennedd.  Mewn llawer o achosion, fodd bynnag, nid yw’r gweithgareddau hyn yn canolbwyntio’n ddigon manwl ar effaith y ddarpariaeth.  Nid yw athrawon yn gyffredinol yn deall sut i farnu safonau llythrennedd ar draws y cwricwlwm (A4).</a:t>
            </a:r>
          </a:p>
          <a:p>
            <a:pPr eaLnBrk="1" hangingPunct="1"/>
            <a:r>
              <a:rPr lang="cy-GB" sz="1400" smtClean="0"/>
              <a:t>Mae lleiafrif o ysgolion wedi gwneud cynnydd da o ran datblygu medrau darllen lefel uwch disgyblion, fel cyfosod, defnyddio awgrym, dod i gasgliad a rhagweld.  Fel arfer, mae disgyblion yn gwneud y cynnydd hwn mewn gwersi Saesneg, Cymraeg a’r dyniaethau.  Fodd bynnag, nid yw’r mwyafrif o ysgolion yn cynllunio gweithgareddau sy’n herio disgyblion mwy abl yn gyson.  Mae mwyafrif o staff yn parhau i gynorthwyo datblygu medrau darllen ac ysgrifennu lefel uwch disgyblion trwy ddarpariaeth bresennol y cwricwlwm yn hytrach nag mewn ymateb i’r FfLlRh.  Mae hyn yn golygu nad yw’r ddarpariaeth ar gyfer datblygu medrau darllen ac ysgrifennu yn ddilyniannol ac nid yw’n adeiladu ar yr hyn y mae disgyblion yn ei wybod a’i ddeall yn barod (A5).</a:t>
            </a:r>
            <a:endParaRPr lang="cy-GB" smtClean="0">
              <a:solidFill>
                <a:srgbClr val="0070C0"/>
              </a:solidFill>
            </a:endParaRPr>
          </a:p>
        </p:txBody>
      </p:sp>
      <p:sp>
        <p:nvSpPr>
          <p:cNvPr id="4" name="Rectangle 4"/>
          <p:cNvSpPr txBox="1">
            <a:spLocks noChangeArrowheads="1"/>
          </p:cNvSpPr>
          <p:nvPr/>
        </p:nvSpPr>
        <p:spPr bwMode="auto">
          <a:xfrm>
            <a:off x="4895850" y="1439863"/>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1400" dirty="0">
                <a:solidFill>
                  <a:srgbClr val="FF0000"/>
                </a:solidFill>
              </a:rPr>
              <a:t>Many schools identify lesson observations and book scrutiny as the means to monitor and evaluate strategies for improving literacy.  However, in many cases, these activities do not focus sharply enough on the impact of the provision.  Teachers generally do not understand how to judge standards of literacy across the curriculum (R4).  </a:t>
            </a:r>
          </a:p>
          <a:p>
            <a:pPr>
              <a:defRPr/>
            </a:pPr>
            <a:r>
              <a:rPr lang="en-GB" sz="1400" dirty="0">
                <a:solidFill>
                  <a:srgbClr val="FF0000"/>
                </a:solidFill>
              </a:rPr>
              <a:t>A minority of schools have made good progress in developing pupils’ higher-order reading skills, such as synthesis, inference, deduction and prediction.  Usually, pupils make this progress in English, Welsh and humanities lessons.  However, the majority of schools do not plan activities that consistently challenge more able pupils.  A majority of staff continue to support the development of pupils’ higher-order reading and writing skills through existing curriculum provision rather than in response to the LNF.  This means that the provision for the development of reading and writing skills is not progressive and does not build on what pupils already know and understand (R5). </a:t>
            </a:r>
          </a:p>
          <a:p>
            <a:pPr marL="0" indent="0">
              <a:buFontTx/>
              <a:buNone/>
              <a:defRPr/>
            </a:pPr>
            <a:r>
              <a:rPr lang="en-GB" sz="1400" dirty="0">
                <a:solidFill>
                  <a:srgbClr val="FF0000"/>
                </a:solidFill>
              </a:rPr>
              <a:t> </a:t>
            </a:r>
          </a:p>
          <a:p>
            <a:pPr>
              <a:defRPr/>
            </a:pPr>
            <a:endParaRPr lang="en-US" sz="1400" kern="0" dirty="0" smtClean="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solidFill>
                  <a:srgbClr val="FF0000"/>
                </a:solidFill>
              </a:rPr>
              <a:t>Main findings</a:t>
            </a:r>
            <a:endParaRPr lang="en-US" sz="3600" smtClean="0">
              <a:solidFill>
                <a:srgbClr val="015284"/>
              </a:solidFill>
            </a:endParaRPr>
          </a:p>
        </p:txBody>
      </p:sp>
      <p:sp>
        <p:nvSpPr>
          <p:cNvPr id="32770" name="Rectangle 4"/>
          <p:cNvSpPr>
            <a:spLocks noGrp="1" noChangeArrowheads="1"/>
          </p:cNvSpPr>
          <p:nvPr>
            <p:ph type="body" sz="half" idx="2"/>
          </p:nvPr>
        </p:nvSpPr>
        <p:spPr>
          <a:xfrm>
            <a:off x="468313" y="1268413"/>
            <a:ext cx="4248150" cy="4968875"/>
          </a:xfrm>
        </p:spPr>
        <p:txBody>
          <a:bodyPr/>
          <a:lstStyle/>
          <a:p>
            <a:pPr eaLnBrk="1" hangingPunct="1"/>
            <a:r>
              <a:rPr lang="cy-GB" sz="1400" smtClean="0"/>
              <a:t>Mae ansawdd a graddau’r cymorth i ysgolion i ddatblygu llythrennedd disgyblion wedi bod yn amrywiol, ac wedi cael effaith gyfyngedig. Mewn lleiafrif o ysgolion, mae’r awdurdod neu’r consortiwm lleol wedi darparu hyfforddiant ar ymddygiadau darllen, addysgu tactegol a defnyddio offer diagnostig y FfLlRh.  Nid yw’r cymorth hwn wedi bod ar gael mewn mwyafrif o ysgolion, fodd bynnag, a chyfleoedd cyfyngedig fu i rannu arfer dda gydag ysgolion eraill.  Mae llawer o ysgolion yr ymwelwyd â nhw yn anfodlon â’r cymorth a gynigir iddynt gan yr awdurdod lleol a’r consortiwm rhanbarthol (A6 ac A7).   </a:t>
            </a:r>
          </a:p>
          <a:p>
            <a:pPr eaLnBrk="1" hangingPunct="1"/>
            <a:r>
              <a:rPr lang="cy-GB" sz="1400" smtClean="0"/>
              <a:t>Mae cydlynydd llythrennedd gan bron pob ysgol, gyda chefndir addysgu mewn Cymraeg neu Saesneg ac yn meddu ar fedrau llythrennedd addas.  Mae hon yn gyfran uwch nag yr adroddwyd amdani yn yr arolwg gwaelodlin.  Mae trosiant staff yn her i ysgolion, ac fe wnaeth dros hanner yr ysgolion benodi’u cydlynwyr llythrennedd o fewn y flwyddyn ddiwethaf.  Mae llawer o’r cydlynwyr newydd hyn yn dal i ymgartrefu yn eu swyddi.</a:t>
            </a:r>
            <a:endParaRPr lang="cy-GB" smtClean="0"/>
          </a:p>
        </p:txBody>
      </p:sp>
      <p:sp>
        <p:nvSpPr>
          <p:cNvPr id="4" name="Rectangle 4"/>
          <p:cNvSpPr txBox="1">
            <a:spLocks noChangeArrowheads="1"/>
          </p:cNvSpPr>
          <p:nvPr/>
        </p:nvSpPr>
        <p:spPr bwMode="auto">
          <a:xfrm>
            <a:off x="4895850" y="1428750"/>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1400" dirty="0">
                <a:solidFill>
                  <a:srgbClr val="FF0000"/>
                </a:solidFill>
              </a:rPr>
              <a:t>The quality and extent of the support for schools to develop pupils’ literacy have been variable and have had limited impact.  In a minority of schools, the local authority or consortium has provided training on reading behaviours, tactical teaching and the use of the LNF diagnostic tools.  However, in a majority of schools, this support has not been available and there have been limited opportunities to share best practice with other schools.  </a:t>
            </a:r>
            <a:r>
              <a:rPr lang="en-GB" sz="1400" dirty="0" smtClean="0">
                <a:solidFill>
                  <a:srgbClr val="FF0000"/>
                </a:solidFill>
              </a:rPr>
              <a:t>Many of the </a:t>
            </a:r>
            <a:r>
              <a:rPr lang="en-GB" sz="1400" dirty="0">
                <a:solidFill>
                  <a:srgbClr val="FF0000"/>
                </a:solidFill>
              </a:rPr>
              <a:t>schools </a:t>
            </a:r>
            <a:r>
              <a:rPr lang="en-GB" sz="1400" dirty="0" smtClean="0">
                <a:solidFill>
                  <a:srgbClr val="FF0000"/>
                </a:solidFill>
              </a:rPr>
              <a:t>visited are </a:t>
            </a:r>
            <a:r>
              <a:rPr lang="en-GB" sz="1400" dirty="0">
                <a:solidFill>
                  <a:srgbClr val="FF0000"/>
                </a:solidFill>
              </a:rPr>
              <a:t>dissatisfied with the support offered to them by the local authority and the regional consortium (R6 and R7).   </a:t>
            </a:r>
          </a:p>
          <a:p>
            <a:pPr>
              <a:defRPr/>
            </a:pPr>
            <a:r>
              <a:rPr lang="en-GB" sz="1400" dirty="0">
                <a:solidFill>
                  <a:srgbClr val="FF0000"/>
                </a:solidFill>
              </a:rPr>
              <a:t>Nearly all schools have a literacy co-ordinator, with a teaching background in English or Welsh and with suitable literacy skills.  This is a higher proportion than reported in the baseline survey.  Staff turnover is a challenge for schools and over half of the schools appointed their literacy co-ordinators within the last year.  Many of these new co-ordinators are still settling into the post.</a:t>
            </a:r>
          </a:p>
          <a:p>
            <a:pPr marL="0" indent="0">
              <a:buFontTx/>
              <a:buNone/>
              <a:defRPr/>
            </a:pPr>
            <a:r>
              <a:rPr lang="en-GB" sz="1400" dirty="0"/>
              <a:t> </a:t>
            </a:r>
          </a:p>
          <a:p>
            <a:pPr>
              <a:defRPr/>
            </a:pPr>
            <a:endParaRPr lang="en-GB" sz="1400" kern="0" dirty="0" smtClean="0">
              <a:solidFill>
                <a:srgbClr val="FF0000"/>
              </a:solidFill>
            </a:endParaRPr>
          </a:p>
          <a:p>
            <a:pPr>
              <a:defRPr/>
            </a:pPr>
            <a:endParaRPr lang="en-US" kern="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atic survey PPT">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Thematic survey PPT" ma:contentTypeID="0x0101004FF563581D1EBA4688BFE70077AFADA60312000AAD7F076E450E48B5A0AC7B3FF907F3" ma:contentTypeVersion="39" ma:contentTypeDescription="Thematic survey PPT" ma:contentTypeScope="" ma:versionID="e617435bfb1a3af9543ed8eb85c6bacc">
  <xsd:schema xmlns:xsd="http://www.w3.org/2001/XMLSchema" xmlns:xs="http://www.w3.org/2001/XMLSchema" xmlns:p="http://schemas.microsoft.com/office/2006/metadata/properties" xmlns:ns2="4c2d5879-4e17-4934-9dac-90b30ab598df" targetNamespace="http://schemas.microsoft.com/office/2006/metadata/properties" ma:root="true" ma:fieldsID="993fe19e9462d6177277130942852f85"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3.xml><?xml version="1.0" encoding="utf-8"?>
<p:properties xmlns:p="http://schemas.microsoft.com/office/2006/metadata/properties" xmlns:xsi="http://www.w3.org/2001/XMLSchema-instance" xmlns:pc="http://schemas.microsoft.com/office/infopath/2007/PartnerControls">
  <documentManagement>
    <Lead_x0020_Inspector xmlns="4c2d5879-4e17-4934-9dac-90b30ab598df">
      <UserInfo>
        <DisplayName>Rob Davies</DisplayName>
        <AccountId>65</AccountId>
        <AccountType/>
      </UserInfo>
    </Lead_x0020_Inspector>
    <COBAS_x0020_Event_x0020_Title xmlns="4c2d5879-4e17-4934-9dac-90b30ab598df" xsi:nil="true"/>
    <COBAS_x0020_Event_x0020_Short_x0020_Title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Retention_x0020_Year xmlns="4c2d5879-4e17-4934-9dac-90b30ab598df" xsi:nil="true"/>
    <Academic_x0020_Year xmlns="4c2d5879-4e17-4934-9dac-90b30ab598df" xsi:nil="true"/>
    <Calendar_x0020_Year xmlns="4c2d5879-4e17-4934-9dac-90b30ab598df" xsi:nil="true"/>
    <COBAS_x0020_Event_x0020_ID xmlns="4c2d5879-4e17-4934-9dac-90b30ab598df">03667</COBAS_x0020_Event_x0020_ID>
    <TaxCatchAll xmlns="4c2d5879-4e17-4934-9dac-90b30ab598df">
      <Value>1</Value>
    </TaxCatchAll>
    <Financial_x0020_Year xmlns="4c2d5879-4e17-4934-9dac-90b30ab598df" xsi:nil="true"/>
    <Title_x0020__x0028_Welsh_x0029_ xmlns="4c2d5879-4e17-4934-9dac-90b30ab598df" xsi:nil="true"/>
    <COBAS_x0020_Thematic_x0020_Event_x0020_ID xmlns="4c2d5879-4e17-4934-9dac-90b30ab598df" xsi:nil="true"/>
    <Year_x0020_of_x0020_Survey xmlns="4c2d5879-4e17-4934-9dac-90b30ab598df">2013-14</Year_x0020_of_x0020_Survey>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AF9625-0B1C-480C-BB2A-4DBC712C4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1C9A92-197C-4E06-BB21-0B9CA8001D92}">
  <ds:schemaRefs>
    <ds:schemaRef ds:uri="http://schemas.microsoft.com/office/2006/metadata/customXsn"/>
  </ds:schemaRefs>
</ds:datastoreItem>
</file>

<file path=customXml/itemProps3.xml><?xml version="1.0" encoding="utf-8"?>
<ds:datastoreItem xmlns:ds="http://schemas.openxmlformats.org/officeDocument/2006/customXml" ds:itemID="{35A74059-3899-41E1-816F-B66350F52C40}">
  <ds:schemaRefs>
    <ds:schemaRef ds:uri="http://purl.org/dc/elements/1.1/"/>
    <ds:schemaRef ds:uri="http://schemas.microsoft.com/office/infopath/2007/PartnerControls"/>
    <ds:schemaRef ds:uri="http://purl.org/dc/dcmitype/"/>
    <ds:schemaRef ds:uri="http://schemas.openxmlformats.org/package/2006/metadata/core-properties"/>
    <ds:schemaRef ds:uri="http://www.w3.org/XML/1998/namespace"/>
    <ds:schemaRef ds:uri="4c2d5879-4e17-4934-9dac-90b30ab598df"/>
    <ds:schemaRef ds:uri="http://schemas.microsoft.com/office/2006/documentManagement/types"/>
    <ds:schemaRef ds:uri="http://purl.org/dc/terms/"/>
    <ds:schemaRef ds:uri="http://schemas.microsoft.com/office/2006/metadata/properties"/>
  </ds:schemaRefs>
</ds:datastoreItem>
</file>

<file path=customXml/itemProps4.xml><?xml version="1.0" encoding="utf-8"?>
<ds:datastoreItem xmlns:ds="http://schemas.openxmlformats.org/officeDocument/2006/customXml" ds:itemID="{6E61140B-AAD5-4470-B433-6930FEE770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Thematic%20survey%20PPT</Template>
  <TotalTime>515</TotalTime>
  <Words>2026</Words>
  <Application>Microsoft Office PowerPoint</Application>
  <PresentationFormat>On-screen Show (4:3)</PresentationFormat>
  <Paragraphs>160</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Thematic survey PPT</vt:lpstr>
      <vt:lpstr>  Llythrennedd yng nghyfnod allweddol 3: adroddiad interim  Literacy in key stage 3: an interim report</vt:lpstr>
      <vt:lpstr>Cefndir  Background </vt:lpstr>
      <vt:lpstr> Prif ganfyddiadau Main findings </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Argymhellion Recommendations</vt:lpstr>
      <vt:lpstr>Argymhellion Recommendations </vt:lpstr>
      <vt:lpstr>Argymhellion Recommendations</vt:lpstr>
      <vt:lpstr>Cwestiynau i ddarparwyr Questions for providers </vt:lpstr>
      <vt:lpstr>Cwestiynau i ddarparwyr Questions for providers</vt:lpstr>
      <vt:lpstr>   Gwe-ddolen i’r adroddiad llawn  Web-link to full report  </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Numeracy in key stages 2 and 3: an interim report</dc:title>
  <dc:creator>Rob Davies</dc:creator>
  <cp:lastModifiedBy>Robert Gairey</cp:lastModifiedBy>
  <cp:revision>61</cp:revision>
  <cp:lastPrinted>2014-09-25T10:00:27Z</cp:lastPrinted>
  <dcterms:created xsi:type="dcterms:W3CDTF">2014-09-25T08:57:31Z</dcterms:created>
  <dcterms:modified xsi:type="dcterms:W3CDTF">2015-08-07T08:46:19Z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0x0101004FF563581D1EBA4688BFE70077AFADA60312000AAD7F076E450E48B5A0AC7B3FF907F3</vt:lpwstr>
  </property>
  <property fmtid="{D5CDD505-2E9C-101B-9397-08002B2CF9AE}" pid="3" name="ContentType">
    <vt:lpwstr>Document</vt:lpwstr>
  </property>
  <property fmtid="{D5CDD505-2E9C-101B-9397-08002B2CF9AE}" pid="4" name="Estyn_x0020_Language">
    <vt:lpwstr>1;#English|777de1d1-cd30-4966-a2e3-f61db4c431e8</vt:lpwstr>
  </property>
  <property fmtid="{D5CDD505-2E9C-101B-9397-08002B2CF9AE}" pid="5" name="Estyn Language">
    <vt:lpwstr>1;#English|777de1d1-cd30-4966-a2e3-f61db4c431e8</vt:lpwstr>
  </property>
  <property fmtid="{D5CDD505-2E9C-101B-9397-08002B2CF9AE}" pid="6" name="Title (Welsh)">
    <vt:lpwstr/>
  </property>
  <property fmtid="{D5CDD505-2E9C-101B-9397-08002B2CF9AE}" pid="7" name="COBAS Thematic Event ID">
    <vt:lpwstr/>
  </property>
  <property fmtid="{D5CDD505-2E9C-101B-9397-08002B2CF9AE}" pid="8" name="COBAS Event Short Title">
    <vt:lpwstr/>
  </property>
  <property fmtid="{D5CDD505-2E9C-101B-9397-08002B2CF9AE}" pid="9" name="b6bad8d7342d4cc5ae5d0cd685ebd519">
    <vt:lpwstr>English777de1d1-cd30-4966-a2e3-f61db4c431e8</vt:lpwstr>
  </property>
  <property fmtid="{D5CDD505-2E9C-101B-9397-08002B2CF9AE}" pid="10" name="Lead Inspector">
    <vt:lpwstr>65;#Rob Davies</vt:lpwstr>
  </property>
  <property fmtid="{D5CDD505-2E9C-101B-9397-08002B2CF9AE}" pid="11" name="Calendar Year">
    <vt:lpwstr/>
  </property>
  <property fmtid="{D5CDD505-2E9C-101B-9397-08002B2CF9AE}" pid="12" name="Retention Year">
    <vt:lpwstr/>
  </property>
  <property fmtid="{D5CDD505-2E9C-101B-9397-08002B2CF9AE}" pid="13" name="Year of Survey">
    <vt:lpwstr>2013-14</vt:lpwstr>
  </property>
  <property fmtid="{D5CDD505-2E9C-101B-9397-08002B2CF9AE}" pid="14" name="TaxCatchAll">
    <vt:lpwstr>1;#</vt:lpwstr>
  </property>
  <property fmtid="{D5CDD505-2E9C-101B-9397-08002B2CF9AE}" pid="15" name="Academic Year">
    <vt:lpwstr/>
  </property>
  <property fmtid="{D5CDD505-2E9C-101B-9397-08002B2CF9AE}" pid="16" name="COBAS Event ID">
    <vt:lpwstr>03667</vt:lpwstr>
  </property>
  <property fmtid="{D5CDD505-2E9C-101B-9397-08002B2CF9AE}" pid="17" name="COBAS Event Title">
    <vt:lpwstr/>
  </property>
  <property fmtid="{D5CDD505-2E9C-101B-9397-08002B2CF9AE}" pid="18" name="Financial Year">
    <vt:lpwstr/>
  </property>
</Properties>
</file>